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75" r:id="rId3"/>
    <p:sldId id="276" r:id="rId4"/>
    <p:sldId id="258" r:id="rId5"/>
    <p:sldId id="274" r:id="rId6"/>
    <p:sldId id="273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57" r:id="rId20"/>
    <p:sldId id="25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766"/>
  </p:normalViewPr>
  <p:slideViewPr>
    <p:cSldViewPr snapToGrid="0">
      <p:cViewPr varScale="1">
        <p:scale>
          <a:sx n="133" d="100"/>
          <a:sy n="133" d="100"/>
        </p:scale>
        <p:origin x="944" y="192"/>
      </p:cViewPr>
      <p:guideLst>
        <p:guide orient="horz" pos="162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42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407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91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674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977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527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5703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309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219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39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19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32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06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1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5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71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6D8D679-C80D-539B-88BF-534F75554A63}"/>
              </a:ext>
            </a:extLst>
          </p:cNvPr>
          <p:cNvSpPr txBox="1"/>
          <p:nvPr/>
        </p:nvSpPr>
        <p:spPr>
          <a:xfrm>
            <a:off x="1255217" y="1880135"/>
            <a:ext cx="666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Tributação das Subvenções para Investimentos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8E5E212-E636-E744-730E-BC01A7A645EB}"/>
              </a:ext>
            </a:extLst>
          </p:cNvPr>
          <p:cNvSpPr txBox="1"/>
          <p:nvPr/>
        </p:nvSpPr>
        <p:spPr>
          <a:xfrm>
            <a:off x="3958579" y="3334416"/>
            <a:ext cx="379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Prof.ª Dr.</a:t>
            </a:r>
            <a:r>
              <a:rPr lang="pt-BR" sz="1600" dirty="0" err="1">
                <a:solidFill>
                  <a:schemeClr val="bg1"/>
                </a:solidFill>
              </a:rPr>
              <a:t>ª</a:t>
            </a:r>
            <a:r>
              <a:rPr lang="pt-BR" sz="1600" dirty="0">
                <a:solidFill>
                  <a:schemeClr val="bg1"/>
                </a:solidFill>
              </a:rPr>
              <a:t> Karoline </a:t>
            </a:r>
            <a:r>
              <a:rPr lang="pt-BR" sz="1600" dirty="0" err="1">
                <a:solidFill>
                  <a:schemeClr val="bg1"/>
                </a:solidFill>
              </a:rPr>
              <a:t>Marchiori</a:t>
            </a:r>
            <a:r>
              <a:rPr lang="pt-BR" sz="1600" dirty="0">
                <a:solidFill>
                  <a:schemeClr val="bg1"/>
                </a:solidFill>
              </a:rPr>
              <a:t> de Assis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957CAF-006B-EB63-6B6E-3E5E99C38A07}"/>
              </a:ext>
            </a:extLst>
          </p:cNvPr>
          <p:cNvSpPr txBox="1"/>
          <p:nvPr/>
        </p:nvSpPr>
        <p:spPr>
          <a:xfrm>
            <a:off x="498764" y="1911925"/>
            <a:ext cx="7639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Subvenções para custeio </a:t>
            </a:r>
            <a:r>
              <a:rPr lang="pt-BR" sz="2000" dirty="0">
                <a:sym typeface="Wingdings" pitchFamily="2" charset="2"/>
              </a:rPr>
              <a:t> computadas para determinação do lucro operacional</a:t>
            </a:r>
          </a:p>
          <a:p>
            <a:endParaRPr lang="pt-BR" sz="2000" dirty="0">
              <a:sym typeface="Wingdings" pitchFamily="2" charset="2"/>
            </a:endParaRPr>
          </a:p>
          <a:p>
            <a:endParaRPr lang="pt-BR" sz="2000" dirty="0">
              <a:sym typeface="Wingdings" pitchFamily="2" charset="2"/>
            </a:endParaRPr>
          </a:p>
          <a:p>
            <a:r>
              <a:rPr lang="pt-BR" sz="2000" dirty="0">
                <a:sym typeface="Wingdings" pitchFamily="2" charset="2"/>
              </a:rPr>
              <a:t>Subvenções para investimento  podem ser excluídas da base de cálculo do IRPJ</a:t>
            </a:r>
            <a:endParaRPr lang="pt-B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453925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Leis nº 11.638/2007 e  nº 11.941/2009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169101"/>
            <a:ext cx="8448900" cy="3416400"/>
          </a:xfrm>
        </p:spPr>
        <p:txBody>
          <a:bodyPr anchor="ctr">
            <a:norm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Convergência às normas internacionais de contabilidade</a:t>
            </a:r>
          </a:p>
        </p:txBody>
      </p:sp>
    </p:spTree>
    <p:extLst>
      <p:ext uri="{BB962C8B-B14F-4D97-AF65-F5344CB8AC3E}">
        <p14:creationId xmlns:p14="http://schemas.microsoft.com/office/powerpoint/2010/main" val="69192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453925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Lei nº 12.973/2014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169101"/>
            <a:ext cx="8448900" cy="3416400"/>
          </a:xfrm>
        </p:spPr>
        <p:txBody>
          <a:bodyPr anchor="ctr">
            <a:normAutofit lnSpcReduction="10000"/>
          </a:bodyPr>
          <a:lstStyle/>
          <a:p>
            <a:pPr marL="13970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“</a:t>
            </a:r>
            <a:r>
              <a:rPr lang="pt-BR" sz="1800" i="1" dirty="0">
                <a:solidFill>
                  <a:schemeClr val="tx1"/>
                </a:solidFill>
              </a:rPr>
              <a:t>Art. 30. As </a:t>
            </a:r>
            <a:r>
              <a:rPr lang="pt-BR" sz="1800" b="1" i="1" u="sng" dirty="0">
                <a:solidFill>
                  <a:schemeClr val="tx1"/>
                </a:solidFill>
              </a:rPr>
              <a:t>subvenções para investimento</a:t>
            </a:r>
            <a:r>
              <a:rPr lang="pt-BR" sz="1800" i="1" dirty="0">
                <a:solidFill>
                  <a:schemeClr val="tx1"/>
                </a:solidFill>
              </a:rPr>
              <a:t>, inclusive mediante isenção ou redução de impostos, concedidas como estímulo à implantação ou expansão de empreendimentos econômicos e as doações feitas pelo poder público </a:t>
            </a:r>
            <a:r>
              <a:rPr lang="pt-BR" sz="1800" b="1" i="1" u="sng" dirty="0">
                <a:solidFill>
                  <a:schemeClr val="tx1"/>
                </a:solidFill>
              </a:rPr>
              <a:t>não serão computadas na determinação do lucro real</a:t>
            </a:r>
            <a:r>
              <a:rPr lang="pt-BR" sz="1800" i="1" dirty="0">
                <a:solidFill>
                  <a:schemeClr val="tx1"/>
                </a:solidFill>
              </a:rPr>
              <a:t>, desde que seja registrada em </a:t>
            </a:r>
            <a:r>
              <a:rPr lang="pt-BR" sz="1800" b="1" i="1" u="sng" dirty="0">
                <a:solidFill>
                  <a:schemeClr val="tx1"/>
                </a:solidFill>
              </a:rPr>
              <a:t>reserva de lucros</a:t>
            </a:r>
            <a:r>
              <a:rPr lang="pt-BR" sz="1800" i="1" dirty="0">
                <a:solidFill>
                  <a:schemeClr val="tx1"/>
                </a:solidFill>
              </a:rPr>
              <a:t> a que se refere o art. 195-A da Lei nº 6.404, de 15 de dezembro de 1976, que somente poderá ser utilizada para: (Vigência)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 err="1">
                <a:solidFill>
                  <a:schemeClr val="tx1"/>
                </a:solidFill>
              </a:rPr>
              <a:t>I</a:t>
            </a:r>
            <a:r>
              <a:rPr lang="pt-BR" sz="1800" i="1" dirty="0">
                <a:solidFill>
                  <a:schemeClr val="tx1"/>
                </a:solidFill>
              </a:rPr>
              <a:t> - absorção de prejuízos, desde que anteriormente já tenham sido totalmente absorvidas as demais Reservas de Lucros, com exceção da Reserva Legal; ou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II - aumento do capital social</a:t>
            </a:r>
            <a:r>
              <a:rPr lang="pt-BR" sz="1800" dirty="0">
                <a:solidFill>
                  <a:schemeClr val="tx1"/>
                </a:solidFill>
              </a:rPr>
              <a:t>.” (grifo nosso)</a:t>
            </a:r>
          </a:p>
        </p:txBody>
      </p:sp>
    </p:spTree>
    <p:extLst>
      <p:ext uri="{BB962C8B-B14F-4D97-AF65-F5344CB8AC3E}">
        <p14:creationId xmlns:p14="http://schemas.microsoft.com/office/powerpoint/2010/main" val="37375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453925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LC 160/2017 </a:t>
            </a:r>
            <a:r>
              <a:rPr lang="pt-BR" sz="3000" dirty="0">
                <a:sym typeface="Wingdings" pitchFamily="2" charset="2"/>
              </a:rPr>
              <a:t> </a:t>
            </a:r>
            <a:r>
              <a:rPr lang="pt-BR" sz="3000" dirty="0"/>
              <a:t>Lei nº 12.973/2014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169101"/>
            <a:ext cx="8448900" cy="3416400"/>
          </a:xfrm>
        </p:spPr>
        <p:txBody>
          <a:bodyPr anchor="ctr">
            <a:normAutofit fontScale="92500" lnSpcReduction="10000"/>
          </a:bodyPr>
          <a:lstStyle/>
          <a:p>
            <a:pPr marL="13970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“</a:t>
            </a:r>
            <a:r>
              <a:rPr lang="pt-BR" sz="1800" i="1" dirty="0">
                <a:solidFill>
                  <a:schemeClr val="tx1"/>
                </a:solidFill>
              </a:rPr>
              <a:t>Art. 30. (...)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§ 4º Os incentivos e os benefícios fiscais ou financeiro-fiscais relativos ao imposto previsto no inciso II do caput do art. 155 da Constituição Federal, concedidos pelos Estados e pelo Distrito Federal, </a:t>
            </a:r>
            <a:r>
              <a:rPr lang="pt-BR" sz="1800" b="1" i="1" u="sng" dirty="0">
                <a:solidFill>
                  <a:schemeClr val="tx1"/>
                </a:solidFill>
              </a:rPr>
              <a:t>são considerados subvenções para investimento, vedada a exigência de outros requisitos ou condições não previstos neste artigo</a:t>
            </a:r>
            <a:r>
              <a:rPr lang="pt-BR" sz="1800" i="1" dirty="0">
                <a:solidFill>
                  <a:schemeClr val="tx1"/>
                </a:solidFill>
              </a:rPr>
              <a:t>. (Incluído pela Lei Complementar nº 160, de 2017)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§ 5º O disposto no § 4º deste artigo aplica-se inclusive aos processos administrativos e judiciais ainda não definitivamente julgados. (Incluído pela Lei Complementar nº 160, de 2017)</a:t>
            </a:r>
            <a:r>
              <a:rPr lang="pt-BR" sz="1800" dirty="0">
                <a:solidFill>
                  <a:schemeClr val="tx1"/>
                </a:solidFill>
              </a:rPr>
              <a:t>” (grifo nosso)</a:t>
            </a:r>
          </a:p>
        </p:txBody>
      </p:sp>
    </p:spTree>
    <p:extLst>
      <p:ext uri="{BB962C8B-B14F-4D97-AF65-F5344CB8AC3E}">
        <p14:creationId xmlns:p14="http://schemas.microsoft.com/office/powerpoint/2010/main" val="428710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320918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Interpretação do Art. 30, § 4º da Lei 12.973/2017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318735"/>
            <a:ext cx="8448900" cy="3416400"/>
          </a:xfrm>
        </p:spPr>
        <p:txBody>
          <a:bodyPr anchor="ctr">
            <a:normAutofit/>
          </a:bodyPr>
          <a:lstStyle/>
          <a:p>
            <a:r>
              <a:rPr lang="pt-BR" sz="1800" b="1" dirty="0">
                <a:solidFill>
                  <a:schemeClr val="tx1"/>
                </a:solidFill>
              </a:rPr>
              <a:t>Interpretação 1: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Requisitos para a não tributação:</a:t>
            </a:r>
          </a:p>
          <a:p>
            <a:pPr lvl="2"/>
            <a:r>
              <a:rPr lang="pt-BR" sz="1600" dirty="0">
                <a:solidFill>
                  <a:schemeClr val="tx1"/>
                </a:solidFill>
              </a:rPr>
              <a:t>Observação dos critérios contábeis</a:t>
            </a:r>
          </a:p>
          <a:p>
            <a:pPr lvl="2"/>
            <a:r>
              <a:rPr lang="pt-BR" sz="1600" dirty="0">
                <a:solidFill>
                  <a:schemeClr val="tx1"/>
                </a:solidFill>
              </a:rPr>
              <a:t>Que a subvenções tenham sido “concedidas como estímulo à implantação ou expansão de empreendimentos econômicos” (art. 30, </a:t>
            </a:r>
            <a:r>
              <a:rPr lang="pt-BR" sz="1600" i="1" dirty="0">
                <a:solidFill>
                  <a:schemeClr val="tx1"/>
                </a:solidFill>
              </a:rPr>
              <a:t>caput</a:t>
            </a:r>
            <a:r>
              <a:rPr lang="pt-BR" sz="1600" dirty="0">
                <a:solidFill>
                  <a:schemeClr val="tx1"/>
                </a:solidFill>
              </a:rPr>
              <a:t>)</a:t>
            </a:r>
          </a:p>
          <a:p>
            <a:pPr lvl="2"/>
            <a:endParaRPr lang="pt-BR" sz="1600" dirty="0">
              <a:solidFill>
                <a:schemeClr val="tx1"/>
              </a:solidFill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Nesse sentido: Solução de Consulta </a:t>
            </a:r>
            <a:r>
              <a:rPr lang="pt-BR" sz="1600" dirty="0" err="1">
                <a:solidFill>
                  <a:schemeClr val="tx1"/>
                </a:solidFill>
              </a:rPr>
              <a:t>Cosit</a:t>
            </a:r>
            <a:r>
              <a:rPr lang="pt-BR" sz="1600" dirty="0">
                <a:solidFill>
                  <a:schemeClr val="tx1"/>
                </a:solidFill>
              </a:rPr>
              <a:t> nº 145/2020</a:t>
            </a:r>
          </a:p>
        </p:txBody>
      </p:sp>
    </p:spTree>
    <p:extLst>
      <p:ext uri="{BB962C8B-B14F-4D97-AF65-F5344CB8AC3E}">
        <p14:creationId xmlns:p14="http://schemas.microsoft.com/office/powerpoint/2010/main" val="395274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320918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Interpretação do Art. 30, § 4º da Lei 12.973/2017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318735"/>
            <a:ext cx="8448900" cy="3416400"/>
          </a:xfrm>
        </p:spPr>
        <p:txBody>
          <a:bodyPr anchor="ctr">
            <a:normAutofit/>
          </a:bodyPr>
          <a:lstStyle/>
          <a:p>
            <a:r>
              <a:rPr lang="pt-BR" sz="1800" b="1" dirty="0">
                <a:solidFill>
                  <a:schemeClr val="tx1"/>
                </a:solidFill>
              </a:rPr>
              <a:t>Interpretação 2: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Requisitos para a não tributação:</a:t>
            </a:r>
          </a:p>
          <a:p>
            <a:pPr lvl="2"/>
            <a:r>
              <a:rPr lang="pt-BR" sz="1600" dirty="0">
                <a:solidFill>
                  <a:schemeClr val="tx1"/>
                </a:solidFill>
              </a:rPr>
              <a:t>Observação dos critérios contábeis</a:t>
            </a:r>
          </a:p>
          <a:p>
            <a:pPr lvl="2"/>
            <a:endParaRPr lang="pt-BR" sz="1600" dirty="0">
              <a:solidFill>
                <a:schemeClr val="tx1"/>
              </a:solidFill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Qualquer subvenção relativa ao ICMS deve ser considerada “subvenção para investimento”</a:t>
            </a:r>
          </a:p>
          <a:p>
            <a:pPr lvl="1"/>
            <a:endParaRPr lang="pt-BR" sz="1600" dirty="0">
              <a:solidFill>
                <a:schemeClr val="tx1"/>
              </a:solidFill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Nesse sentido: Acórdão nº 9101- 006.174 – CSRF/1ª Turma</a:t>
            </a:r>
          </a:p>
        </p:txBody>
      </p:sp>
    </p:spTree>
    <p:extLst>
      <p:ext uri="{BB962C8B-B14F-4D97-AF65-F5344CB8AC3E}">
        <p14:creationId xmlns:p14="http://schemas.microsoft.com/office/powerpoint/2010/main" val="361277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36388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328075"/>
            <a:ext cx="8448900" cy="4407060"/>
          </a:xfrm>
        </p:spPr>
        <p:txBody>
          <a:bodyPr anchor="ctr">
            <a:normAutofit/>
          </a:bodyPr>
          <a:lstStyle/>
          <a:p>
            <a:pPr marL="13970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Enquanto isso, no STJ...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C5B1730-E04E-9DBD-8300-1163DE23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10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412360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 err="1"/>
              <a:t>EREsp</a:t>
            </a:r>
            <a:r>
              <a:rPr lang="pt-BR" sz="3000" dirty="0"/>
              <a:t> 1.517.492/PR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318735"/>
            <a:ext cx="8448900" cy="3416400"/>
          </a:xfrm>
        </p:spPr>
        <p:txBody>
          <a:bodyPr anchor="ctr">
            <a:normAutofit fontScale="77500" lnSpcReduction="20000"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Argumentação passa ao largo do debate “subvenção ara custeio </a:t>
            </a:r>
            <a:r>
              <a:rPr lang="pt-BR" sz="1800" dirty="0" err="1">
                <a:solidFill>
                  <a:schemeClr val="tx1"/>
                </a:solidFill>
              </a:rPr>
              <a:t>x</a:t>
            </a:r>
            <a:r>
              <a:rPr lang="pt-BR" sz="1800" dirty="0">
                <a:solidFill>
                  <a:schemeClr val="tx1"/>
                </a:solidFill>
              </a:rPr>
              <a:t> subvenção para investimento”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A tributação, pela União, de créditos presumidos de ICMS afrontaria o pacto federativo</a:t>
            </a:r>
          </a:p>
          <a:p>
            <a:pPr lvl="1"/>
            <a:r>
              <a:rPr lang="pt-BR" sz="1600" dirty="0">
                <a:solidFill>
                  <a:schemeClr val="tx1"/>
                </a:solidFill>
                <a:sym typeface="Wingdings" pitchFamily="2" charset="2"/>
              </a:rPr>
              <a:t>“interferência na política fiscal adotada pelo Estado-membro mediante o exercício da competência federal” </a:t>
            </a:r>
            <a:r>
              <a:rPr lang="pt-BR" sz="1600" dirty="0">
                <a:solidFill>
                  <a:schemeClr val="tx1"/>
                </a:solidFill>
              </a:rPr>
              <a:t>(Ministra Regina Helena Costa)</a:t>
            </a:r>
            <a:endParaRPr lang="pt-BR" sz="1600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  <a:sym typeface="Wingdings" pitchFamily="2" charset="2"/>
              </a:rPr>
              <a:t>Desapreço à cooperação entre entes da Federação</a:t>
            </a: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“</a:t>
            </a:r>
            <a:r>
              <a:rPr lang="pt-BR" sz="1600" i="1" dirty="0">
                <a:solidFill>
                  <a:schemeClr val="tx1"/>
                </a:solidFill>
              </a:rPr>
              <a:t>Com a devida vênia, ao considerar tal crédito como lucro, o entendimento manifestado pelo acórdão paradigma, da 2a Turma, sufraga, em última análise, </a:t>
            </a:r>
            <a:r>
              <a:rPr lang="pt-BR" sz="1600" b="1" i="1" dirty="0">
                <a:solidFill>
                  <a:schemeClr val="tx1"/>
                </a:solidFill>
              </a:rPr>
              <a:t>a possibilidade de a União retirar, por via oblíqua, o incentivo fiscal que o Estado-membro, no exercício de sua competência tributária, outorgou</a:t>
            </a:r>
            <a:r>
              <a:rPr lang="pt-BR" sz="1600" dirty="0">
                <a:solidFill>
                  <a:schemeClr val="tx1"/>
                </a:solidFill>
              </a:rPr>
              <a:t>” (Ministra Regina Helena Costa)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Segurança jurídica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Analogia com a exclusão do ICMS da base de cálculo da Contribuição ao PIS e da COFINS</a:t>
            </a:r>
          </a:p>
          <a:p>
            <a:pPr marL="139700" indent="0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Créditos presumidos de ICMS não representam lucro</a:t>
            </a:r>
          </a:p>
        </p:txBody>
      </p:sp>
    </p:spTree>
    <p:extLst>
      <p:ext uri="{BB962C8B-B14F-4D97-AF65-F5344CB8AC3E}">
        <p14:creationId xmlns:p14="http://schemas.microsoft.com/office/powerpoint/2010/main" val="255141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36388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328075"/>
            <a:ext cx="8448900" cy="4407060"/>
          </a:xfrm>
        </p:spPr>
        <p:txBody>
          <a:bodyPr anchor="ctr">
            <a:normAutofit/>
          </a:bodyPr>
          <a:lstStyle/>
          <a:p>
            <a:pPr marL="13970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Esse entendimento pode ser estendido a todos os benefícios fiscais? </a:t>
            </a:r>
          </a:p>
          <a:p>
            <a:pPr marL="139700" indent="0">
              <a:buNone/>
            </a:pPr>
            <a:endParaRPr lang="pt-BR" sz="2400" b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Ficam afastados os requisitos do art. 30 da Lei nº 12.973/2014?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2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F3304C-3118-C9BC-45AD-E3E2D9ABE07E}"/>
              </a:ext>
            </a:extLst>
          </p:cNvPr>
          <p:cNvSpPr txBox="1"/>
          <p:nvPr/>
        </p:nvSpPr>
        <p:spPr>
          <a:xfrm>
            <a:off x="1238596" y="1913391"/>
            <a:ext cx="666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Obrigada!</a:t>
            </a: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1800" dirty="0" err="1">
                <a:solidFill>
                  <a:schemeClr val="bg1"/>
                </a:solidFill>
              </a:rPr>
              <a:t>karoline.assis@gmail.com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50" y="333556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611872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Subvenções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393544"/>
            <a:ext cx="8448900" cy="3416400"/>
          </a:xfrm>
        </p:spPr>
        <p:txBody>
          <a:bodyPr anchor="ctr">
            <a:norm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Vantagem patrimonial concedida pelo Poder Público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>
                <a:solidFill>
                  <a:schemeClr val="tx1"/>
                </a:solidFill>
              </a:rPr>
              <a:t>Finalidade pública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95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104" y="1559950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3113950"/>
            <a:ext cx="3797200" cy="4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50" y="333556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611872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Subvenções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393544"/>
            <a:ext cx="8448900" cy="3416400"/>
          </a:xfrm>
        </p:spPr>
        <p:txBody>
          <a:bodyPr anchor="ctr">
            <a:norm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Instrumentos para a intervenção estatal: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Subvenções diretas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Benefícios fiscais</a:t>
            </a:r>
            <a:endParaRPr lang="pt-BR" sz="1400" dirty="0">
              <a:solidFill>
                <a:schemeClr val="tx1"/>
              </a:solidFill>
            </a:endParaRPr>
          </a:p>
          <a:p>
            <a:endParaRPr lang="pt-BR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1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453925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Subvenções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169101"/>
            <a:ext cx="8448900" cy="3416400"/>
          </a:xfrm>
        </p:spPr>
        <p:txBody>
          <a:bodyPr anchor="ctr">
            <a:normAutofit/>
          </a:bodyPr>
          <a:lstStyle/>
          <a:p>
            <a:pPr marL="13970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“</a:t>
            </a:r>
            <a:r>
              <a:rPr lang="pt-BR" sz="1800" i="1" dirty="0">
                <a:solidFill>
                  <a:schemeClr val="tx1"/>
                </a:solidFill>
              </a:rPr>
              <a:t>Art. 12.</a:t>
            </a: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(...)</a:t>
            </a: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§ 3º </a:t>
            </a:r>
            <a:r>
              <a:rPr lang="pt-BR" sz="1800" b="1" i="1" u="sng" dirty="0">
                <a:solidFill>
                  <a:schemeClr val="tx1"/>
                </a:solidFill>
              </a:rPr>
              <a:t>Consideram-se subvenções, para os efeitos desta lei, as transferências destinadas a cobrir despesas de custeio das entidades beneficiadas</a:t>
            </a:r>
            <a:r>
              <a:rPr lang="pt-BR" sz="1800" i="1" dirty="0">
                <a:solidFill>
                  <a:schemeClr val="tx1"/>
                </a:solidFill>
              </a:rPr>
              <a:t>, distinguindo-se como:</a:t>
            </a:r>
          </a:p>
          <a:p>
            <a:pPr marL="139700" indent="0">
              <a:buNone/>
            </a:pPr>
            <a:r>
              <a:rPr lang="pt-BR" sz="1800" i="1" dirty="0" err="1">
                <a:solidFill>
                  <a:schemeClr val="tx1"/>
                </a:solidFill>
              </a:rPr>
              <a:t>I</a:t>
            </a:r>
            <a:r>
              <a:rPr lang="pt-BR" sz="1800" i="1" dirty="0">
                <a:solidFill>
                  <a:schemeClr val="tx1"/>
                </a:solidFill>
              </a:rPr>
              <a:t> - subvenções sociais, as que se destinem a instituições públicas ou privadas de caráter assistencial ou cultural, sem finalidade lucrativa;</a:t>
            </a: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II - </a:t>
            </a:r>
            <a:r>
              <a:rPr lang="pt-BR" sz="1800" b="1" i="1" u="sng" dirty="0">
                <a:solidFill>
                  <a:schemeClr val="tx1"/>
                </a:solidFill>
              </a:rPr>
              <a:t>subvenções econômicas</a:t>
            </a:r>
            <a:r>
              <a:rPr lang="pt-BR" sz="1800" i="1" dirty="0">
                <a:solidFill>
                  <a:schemeClr val="tx1"/>
                </a:solidFill>
              </a:rPr>
              <a:t>, as que se destinem a </a:t>
            </a:r>
            <a:r>
              <a:rPr lang="pt-BR" sz="1800" i="1" dirty="0" err="1">
                <a:solidFill>
                  <a:schemeClr val="tx1"/>
                </a:solidFill>
              </a:rPr>
              <a:t>emprêsas</a:t>
            </a:r>
            <a:r>
              <a:rPr lang="pt-BR" sz="1800" i="1" dirty="0">
                <a:solidFill>
                  <a:schemeClr val="tx1"/>
                </a:solidFill>
              </a:rPr>
              <a:t> públicas ou privadas de caráter industrial, comercial, agrícola ou pastoril</a:t>
            </a:r>
            <a:r>
              <a:rPr lang="pt-BR" sz="1800" dirty="0">
                <a:solidFill>
                  <a:schemeClr val="tx1"/>
                </a:solidFill>
              </a:rPr>
              <a:t>.” (Lei nº 4.320/1964)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50" y="333556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611872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Subvenções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393544"/>
            <a:ext cx="8448900" cy="3416400"/>
          </a:xfrm>
        </p:spPr>
        <p:txBody>
          <a:bodyPr anchor="ctr">
            <a:norm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Subvenções econômicas – Ricardo Mariz de Oliveira: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Subvenções para investimentos</a:t>
            </a:r>
          </a:p>
          <a:p>
            <a:pPr lvl="1"/>
            <a:endParaRPr lang="pt-BR" sz="1600" dirty="0">
              <a:solidFill>
                <a:schemeClr val="tx1"/>
              </a:solidFill>
            </a:endParaRP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Subvenções para custeio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2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453925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Subvenções de Custeio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169101"/>
            <a:ext cx="8448900" cy="3416400"/>
          </a:xfrm>
        </p:spPr>
        <p:txBody>
          <a:bodyPr anchor="ctr">
            <a:normAutofit/>
          </a:bodyPr>
          <a:lstStyle/>
          <a:p>
            <a:pPr marL="13970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“</a:t>
            </a:r>
            <a:r>
              <a:rPr lang="pt-BR" sz="1800" i="1" dirty="0">
                <a:solidFill>
                  <a:schemeClr val="tx1"/>
                </a:solidFill>
              </a:rPr>
              <a:t>Art. 44. Integram a receita bruta operacional: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(...)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IV - </a:t>
            </a:r>
            <a:r>
              <a:rPr lang="pt-BR" sz="1800" b="1" i="1" u="sng" dirty="0">
                <a:solidFill>
                  <a:schemeClr val="tx1"/>
                </a:solidFill>
              </a:rPr>
              <a:t>As subvenções correntes, para custeio ou operação</a:t>
            </a:r>
            <a:r>
              <a:rPr lang="pt-BR" sz="1800" i="1" dirty="0">
                <a:solidFill>
                  <a:schemeClr val="tx1"/>
                </a:solidFill>
              </a:rPr>
              <a:t>, recebidas de pessoas jurídicas de direito público ou privado, ou de pessoas naturais.</a:t>
            </a:r>
            <a:r>
              <a:rPr lang="pt-BR" sz="1800" dirty="0">
                <a:solidFill>
                  <a:schemeClr val="tx1"/>
                </a:solidFill>
              </a:rPr>
              <a:t>” (Lei 4.506/1964) (grifo nosso)</a:t>
            </a:r>
          </a:p>
        </p:txBody>
      </p:sp>
    </p:spTree>
    <p:extLst>
      <p:ext uri="{BB962C8B-B14F-4D97-AF65-F5344CB8AC3E}">
        <p14:creationId xmlns:p14="http://schemas.microsoft.com/office/powerpoint/2010/main" val="189767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453925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Subvenções para Investimento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169101"/>
            <a:ext cx="8448900" cy="3416400"/>
          </a:xfrm>
        </p:spPr>
        <p:txBody>
          <a:bodyPr anchor="ctr">
            <a:normAutofit/>
          </a:bodyPr>
          <a:lstStyle/>
          <a:p>
            <a:pPr marL="13970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“A</a:t>
            </a:r>
            <a:r>
              <a:rPr lang="pt-BR" sz="1800" i="1" dirty="0">
                <a:solidFill>
                  <a:schemeClr val="tx1"/>
                </a:solidFill>
              </a:rPr>
              <a:t>rt. 182. A conta do capital social discriminará o montante subscrito e, por dedução, a parcela ainda não realizada.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§ 1º Serão classificadas como </a:t>
            </a:r>
            <a:r>
              <a:rPr lang="pt-BR" sz="1800" b="1" i="1" u="sng" dirty="0">
                <a:solidFill>
                  <a:schemeClr val="tx1"/>
                </a:solidFill>
              </a:rPr>
              <a:t>reservas de capital </a:t>
            </a:r>
            <a:r>
              <a:rPr lang="pt-BR" sz="1800" i="1" dirty="0">
                <a:solidFill>
                  <a:schemeClr val="tx1"/>
                </a:solidFill>
              </a:rPr>
              <a:t>as contas que registrarem:</a:t>
            </a: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(...)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 err="1">
                <a:solidFill>
                  <a:schemeClr val="tx1"/>
                </a:solidFill>
              </a:rPr>
              <a:t>d</a:t>
            </a:r>
            <a:r>
              <a:rPr lang="pt-BR" sz="1800" i="1" dirty="0">
                <a:solidFill>
                  <a:schemeClr val="tx1"/>
                </a:solidFill>
              </a:rPr>
              <a:t>) as doações e as </a:t>
            </a:r>
            <a:r>
              <a:rPr lang="pt-BR" sz="1800" b="1" i="1" u="sng" dirty="0">
                <a:solidFill>
                  <a:schemeClr val="tx1"/>
                </a:solidFill>
              </a:rPr>
              <a:t>subvenções para investimento</a:t>
            </a:r>
            <a:r>
              <a:rPr lang="pt-BR" sz="1800" dirty="0">
                <a:solidFill>
                  <a:schemeClr val="tx1"/>
                </a:solidFill>
              </a:rPr>
              <a:t>. (Revogado pela Lei nº 11.638,de 2007)” (Lei 6.404/1976) (grifo nosso)</a:t>
            </a:r>
          </a:p>
          <a:p>
            <a:pPr marL="139700" indent="0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4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453925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Subvenções para Investimento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169101"/>
            <a:ext cx="8448900" cy="3416400"/>
          </a:xfrm>
        </p:spPr>
        <p:txBody>
          <a:bodyPr anchor="ctr">
            <a:normAutofit fontScale="85000" lnSpcReduction="20000"/>
          </a:bodyPr>
          <a:lstStyle/>
          <a:p>
            <a:pPr marL="13970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“</a:t>
            </a:r>
            <a:r>
              <a:rPr lang="pt-BR" sz="1800" i="1" dirty="0">
                <a:solidFill>
                  <a:schemeClr val="tx1"/>
                </a:solidFill>
              </a:rPr>
              <a:t>Art. 38. (...)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§ 2º - As </a:t>
            </a:r>
            <a:r>
              <a:rPr lang="pt-BR" sz="1800" b="1" i="1" u="sng" dirty="0">
                <a:solidFill>
                  <a:schemeClr val="tx1"/>
                </a:solidFill>
              </a:rPr>
              <a:t>subvenções para investimento</a:t>
            </a:r>
            <a:r>
              <a:rPr lang="pt-BR" sz="1800" i="1" dirty="0">
                <a:solidFill>
                  <a:schemeClr val="tx1"/>
                </a:solidFill>
              </a:rPr>
              <a:t>, inclusive mediante isenção ou redução de impostos concedidas como estímulo à implantação ou expansão de empreendimentos econômicos, e as doações, feitas pelo Poder Público, </a:t>
            </a:r>
            <a:r>
              <a:rPr lang="pt-BR" sz="1800" b="1" i="1" u="sng" dirty="0">
                <a:solidFill>
                  <a:schemeClr val="tx1"/>
                </a:solidFill>
              </a:rPr>
              <a:t>não serão computadas na determinação do lucro real</a:t>
            </a:r>
            <a:r>
              <a:rPr lang="pt-BR" sz="1800" i="1" dirty="0">
                <a:solidFill>
                  <a:schemeClr val="tx1"/>
                </a:solidFill>
              </a:rPr>
              <a:t>, </a:t>
            </a:r>
            <a:r>
              <a:rPr lang="pt-BR" sz="1800" b="1" i="1" u="sng" dirty="0">
                <a:solidFill>
                  <a:schemeClr val="tx1"/>
                </a:solidFill>
              </a:rPr>
              <a:t>desde que</a:t>
            </a:r>
            <a:r>
              <a:rPr lang="pt-BR" sz="1800" i="1" dirty="0">
                <a:solidFill>
                  <a:schemeClr val="tx1"/>
                </a:solidFill>
              </a:rPr>
              <a:t>: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a) registradas como reserva de capital, que somente poderá ser utilizada para absorver prejuízos ou ser incorporada ao capital social, observado o disposto nos §§ 3º e 4º do artigo 19; ou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 err="1">
                <a:solidFill>
                  <a:schemeClr val="tx1"/>
                </a:solidFill>
              </a:rPr>
              <a:t>b</a:t>
            </a:r>
            <a:r>
              <a:rPr lang="pt-BR" sz="1800" i="1" dirty="0">
                <a:solidFill>
                  <a:schemeClr val="tx1"/>
                </a:solidFill>
              </a:rPr>
              <a:t>) feitas em cumprimento de obrigação de garantir a exatidão do balanço do contribuinte e utilizadas para absorver superveniências passivas ou insuficiências ativas</a:t>
            </a:r>
            <a:r>
              <a:rPr lang="pt-BR" sz="1800" dirty="0">
                <a:solidFill>
                  <a:schemeClr val="tx1"/>
                </a:solidFill>
              </a:rPr>
              <a:t>.” (Decreto-lei 1598/1977)</a:t>
            </a:r>
          </a:p>
        </p:txBody>
      </p:sp>
    </p:spTree>
    <p:extLst>
      <p:ext uri="{BB962C8B-B14F-4D97-AF65-F5344CB8AC3E}">
        <p14:creationId xmlns:p14="http://schemas.microsoft.com/office/powerpoint/2010/main" val="248475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9505DD-4054-CBB0-A90C-60E43DF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5" y="453925"/>
            <a:ext cx="8296326" cy="572700"/>
          </a:xfrm>
        </p:spPr>
        <p:txBody>
          <a:bodyPr>
            <a:noAutofit/>
          </a:bodyPr>
          <a:lstStyle/>
          <a:p>
            <a:r>
              <a:rPr lang="pt-BR" sz="3000" dirty="0"/>
              <a:t>Parecer Normativo CST 112/1978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22D7C-BF29-25D1-0A68-1F842B13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0" y="1169101"/>
            <a:ext cx="8448900" cy="3416400"/>
          </a:xfrm>
        </p:spPr>
        <p:txBody>
          <a:bodyPr anchor="ctr">
            <a:normAutofit fontScale="77500" lnSpcReduction="20000"/>
          </a:bodyPr>
          <a:lstStyle/>
          <a:p>
            <a:pPr marL="13970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“</a:t>
            </a:r>
            <a:r>
              <a:rPr lang="pt-BR" sz="1800" b="1" i="1" u="sng" dirty="0">
                <a:solidFill>
                  <a:schemeClr val="tx1"/>
                </a:solidFill>
              </a:rPr>
              <a:t>II - Subvenções para Investimento são as que apresentam as seguintes características:</a:t>
            </a:r>
          </a:p>
          <a:p>
            <a:pPr marL="139700" indent="0">
              <a:buNone/>
            </a:pPr>
            <a:endParaRPr lang="pt-BR" sz="1800" b="1" i="1" u="sng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b="1" i="1" u="sng" dirty="0">
                <a:solidFill>
                  <a:schemeClr val="tx1"/>
                </a:solidFill>
              </a:rPr>
              <a:t>a) a intenção do subvencionador de destiná-las para investimento;</a:t>
            </a:r>
          </a:p>
          <a:p>
            <a:pPr marL="139700" indent="0">
              <a:buNone/>
            </a:pPr>
            <a:endParaRPr lang="pt-BR" sz="1800" b="1" i="1" u="sng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b="1" i="1" u="sng" dirty="0" err="1">
                <a:solidFill>
                  <a:schemeClr val="tx1"/>
                </a:solidFill>
              </a:rPr>
              <a:t>b</a:t>
            </a:r>
            <a:r>
              <a:rPr lang="pt-BR" sz="1800" b="1" i="1" u="sng" dirty="0">
                <a:solidFill>
                  <a:schemeClr val="tx1"/>
                </a:solidFill>
              </a:rPr>
              <a:t>) a efetiva e específica aplicação da subvenção, pelo beneficiário, nos investimentos previstos na implantação ou expansão do empreendimento econômico projetado; e</a:t>
            </a:r>
          </a:p>
          <a:p>
            <a:pPr marL="139700" indent="0">
              <a:buNone/>
            </a:pPr>
            <a:endParaRPr lang="pt-BR" sz="1800" b="1" i="1" u="sng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b="1" i="1" u="sng" dirty="0" err="1">
                <a:solidFill>
                  <a:schemeClr val="tx1"/>
                </a:solidFill>
              </a:rPr>
              <a:t>c</a:t>
            </a:r>
            <a:r>
              <a:rPr lang="pt-BR" sz="1800" b="1" i="1" u="sng" dirty="0">
                <a:solidFill>
                  <a:schemeClr val="tx1"/>
                </a:solidFill>
              </a:rPr>
              <a:t>) o beneficiário da subvenção ser a pessoa jurídica titular do empreendimento econômico</a:t>
            </a:r>
            <a:r>
              <a:rPr lang="pt-BR" sz="1800" i="1" dirty="0">
                <a:solidFill>
                  <a:schemeClr val="tx1"/>
                </a:solidFill>
              </a:rPr>
              <a:t>.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III - As Isenções ou Reduções de impostos só se classificam como subvenções para investimento, se presente todas as características mencionadas no item anterior;</a:t>
            </a:r>
          </a:p>
          <a:p>
            <a:pPr marL="139700" indent="0">
              <a:buNone/>
            </a:pPr>
            <a:endParaRPr lang="pt-BR" sz="1800" i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pt-BR" sz="1800" i="1" dirty="0">
                <a:solidFill>
                  <a:schemeClr val="tx1"/>
                </a:solidFill>
              </a:rPr>
              <a:t>IV - As Subvenções para Investimento, se registradas como reserva de capital não serão computadas na determinação do lucro real, desde que obedecidas as restrições para a utilização dessa reser</a:t>
            </a:r>
            <a:r>
              <a:rPr lang="pt-BR" sz="1800" dirty="0">
                <a:solidFill>
                  <a:schemeClr val="tx1"/>
                </a:solidFill>
              </a:rPr>
              <a:t>va;” (grifo nosso)</a:t>
            </a:r>
          </a:p>
        </p:txBody>
      </p:sp>
    </p:spTree>
    <p:extLst>
      <p:ext uri="{BB962C8B-B14F-4D97-AF65-F5344CB8AC3E}">
        <p14:creationId xmlns:p14="http://schemas.microsoft.com/office/powerpoint/2010/main" val="24252370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4833</TotalTime>
  <Words>1076</Words>
  <Application>Microsoft Macintosh PowerPoint</Application>
  <PresentationFormat>Apresentação na tela (16:9)</PresentationFormat>
  <Paragraphs>112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Apresentação do PowerPoint</vt:lpstr>
      <vt:lpstr>Subvenções</vt:lpstr>
      <vt:lpstr>Subvenções</vt:lpstr>
      <vt:lpstr>Subvenções</vt:lpstr>
      <vt:lpstr>Subvenções</vt:lpstr>
      <vt:lpstr>Subvenções de Custeio</vt:lpstr>
      <vt:lpstr>Subvenções para Investimento</vt:lpstr>
      <vt:lpstr>Subvenções para Investimento</vt:lpstr>
      <vt:lpstr>Parecer Normativo CST 112/1978</vt:lpstr>
      <vt:lpstr>Apresentação do PowerPoint</vt:lpstr>
      <vt:lpstr>Leis nº 11.638/2007 e  nº 11.941/2009</vt:lpstr>
      <vt:lpstr>Lei nº 12.973/2014</vt:lpstr>
      <vt:lpstr>LC 160/2017  Lei nº 12.973/2014</vt:lpstr>
      <vt:lpstr>Interpretação do Art. 30, § 4º da Lei 12.973/2017</vt:lpstr>
      <vt:lpstr>Interpretação do Art. 30, § 4º da Lei 12.973/2017</vt:lpstr>
      <vt:lpstr>Apresentação do PowerPoint</vt:lpstr>
      <vt:lpstr>EREsp 1.517.492/PR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Karoline Marchiori de Assis</cp:lastModifiedBy>
  <cp:revision>58</cp:revision>
  <dcterms:modified xsi:type="dcterms:W3CDTF">2023-03-07T01:46:56Z</dcterms:modified>
</cp:coreProperties>
</file>