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5" r:id="rId3"/>
    <p:sldId id="260" r:id="rId4"/>
    <p:sldId id="263" r:id="rId5"/>
    <p:sldId id="262" r:id="rId6"/>
    <p:sldId id="264" r:id="rId7"/>
    <p:sldId id="268" r:id="rId8"/>
    <p:sldId id="266" r:id="rId9"/>
    <p:sldId id="261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50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Arthur - Aires Barreto Advogados Associados" userId="8f5a1880-b6ba-445f-b416-c7ae4acb65aa" providerId="ADAL" clId="{9DD3870F-CAA7-4038-BBE7-9381CE283885}"/>
    <pc:docChg chg="undo redo custSel addSld delSld modSld">
      <pc:chgData name="Paulo Arthur - Aires Barreto Advogados Associados" userId="8f5a1880-b6ba-445f-b416-c7ae4acb65aa" providerId="ADAL" clId="{9DD3870F-CAA7-4038-BBE7-9381CE283885}" dt="2023-03-08T14:45:31.532" v="164" actId="20577"/>
      <pc:docMkLst>
        <pc:docMk/>
      </pc:docMkLst>
      <pc:sldChg chg="modSp mod">
        <pc:chgData name="Paulo Arthur - Aires Barreto Advogados Associados" userId="8f5a1880-b6ba-445f-b416-c7ae4acb65aa" providerId="ADAL" clId="{9DD3870F-CAA7-4038-BBE7-9381CE283885}" dt="2023-03-08T14:37:11.493" v="54" actId="20577"/>
        <pc:sldMkLst>
          <pc:docMk/>
          <pc:sldMk cId="3971375595" sldId="260"/>
        </pc:sldMkLst>
        <pc:spChg chg="mod">
          <ac:chgData name="Paulo Arthur - Aires Barreto Advogados Associados" userId="8f5a1880-b6ba-445f-b416-c7ae4acb65aa" providerId="ADAL" clId="{9DD3870F-CAA7-4038-BBE7-9381CE283885}" dt="2023-03-08T14:37:11.493" v="54" actId="20577"/>
          <ac:spMkLst>
            <pc:docMk/>
            <pc:sldMk cId="3971375595" sldId="260"/>
            <ac:spMk id="9" creationId="{AC8144CB-BEE5-C1F0-1BDC-80E0BC047B7F}"/>
          </ac:spMkLst>
        </pc:spChg>
      </pc:sldChg>
      <pc:sldChg chg="modSp mod">
        <pc:chgData name="Paulo Arthur - Aires Barreto Advogados Associados" userId="8f5a1880-b6ba-445f-b416-c7ae4acb65aa" providerId="ADAL" clId="{9DD3870F-CAA7-4038-BBE7-9381CE283885}" dt="2023-03-08T14:45:04.334" v="158" actId="20577"/>
        <pc:sldMkLst>
          <pc:docMk/>
          <pc:sldMk cId="3306745966" sldId="264"/>
        </pc:sldMkLst>
        <pc:spChg chg="mod">
          <ac:chgData name="Paulo Arthur - Aires Barreto Advogados Associados" userId="8f5a1880-b6ba-445f-b416-c7ae4acb65aa" providerId="ADAL" clId="{9DD3870F-CAA7-4038-BBE7-9381CE283885}" dt="2023-03-08T14:45:04.334" v="158" actId="20577"/>
          <ac:spMkLst>
            <pc:docMk/>
            <pc:sldMk cId="3306745966" sldId="264"/>
            <ac:spMk id="2" creationId="{EFD1702B-C465-BFFD-D38F-91FB554D7EB0}"/>
          </ac:spMkLst>
        </pc:spChg>
      </pc:sldChg>
      <pc:sldChg chg="new del">
        <pc:chgData name="Paulo Arthur - Aires Barreto Advogados Associados" userId="8f5a1880-b6ba-445f-b416-c7ae4acb65aa" providerId="ADAL" clId="{9DD3870F-CAA7-4038-BBE7-9381CE283885}" dt="2023-03-08T14:42:43.997" v="57" actId="47"/>
        <pc:sldMkLst>
          <pc:docMk/>
          <pc:sldMk cId="3374228486" sldId="267"/>
        </pc:sldMkLst>
      </pc:sldChg>
      <pc:sldChg chg="modSp add mod">
        <pc:chgData name="Paulo Arthur - Aires Barreto Advogados Associados" userId="8f5a1880-b6ba-445f-b416-c7ae4acb65aa" providerId="ADAL" clId="{9DD3870F-CAA7-4038-BBE7-9381CE283885}" dt="2023-03-08T14:45:31.532" v="164" actId="20577"/>
        <pc:sldMkLst>
          <pc:docMk/>
          <pc:sldMk cId="2373471772" sldId="268"/>
        </pc:sldMkLst>
        <pc:spChg chg="mod">
          <ac:chgData name="Paulo Arthur - Aires Barreto Advogados Associados" userId="8f5a1880-b6ba-445f-b416-c7ae4acb65aa" providerId="ADAL" clId="{9DD3870F-CAA7-4038-BBE7-9381CE283885}" dt="2023-03-08T14:45:31.532" v="164" actId="20577"/>
          <ac:spMkLst>
            <pc:docMk/>
            <pc:sldMk cId="2373471772" sldId="268"/>
            <ac:spMk id="2" creationId="{EFD1702B-C465-BFFD-D38F-91FB554D7EB0}"/>
          </ac:spMkLst>
        </pc:spChg>
        <pc:picChg chg="mod">
          <ac:chgData name="Paulo Arthur - Aires Barreto Advogados Associados" userId="8f5a1880-b6ba-445f-b416-c7ae4acb65aa" providerId="ADAL" clId="{9DD3870F-CAA7-4038-BBE7-9381CE283885}" dt="2023-03-08T14:45:24.734" v="162" actId="1076"/>
          <ac:picMkLst>
            <pc:docMk/>
            <pc:sldMk cId="2373471772" sldId="268"/>
            <ac:picMk id="54" creationId="{00000000-0000-0000-0000-000000000000}"/>
          </ac:picMkLst>
        </pc:picChg>
      </pc:sldChg>
      <pc:sldMasterChg chg="delSldLayout">
        <pc:chgData name="Paulo Arthur - Aires Barreto Advogados Associados" userId="8f5a1880-b6ba-445f-b416-c7ae4acb65aa" providerId="ADAL" clId="{9DD3870F-CAA7-4038-BBE7-9381CE283885}" dt="2023-03-08T14:42:43.997" v="57" actId="47"/>
        <pc:sldMasterMkLst>
          <pc:docMk/>
          <pc:sldMasterMk cId="0" sldId="2147483659"/>
        </pc:sldMasterMkLst>
        <pc:sldLayoutChg chg="del">
          <pc:chgData name="Paulo Arthur - Aires Barreto Advogados Associados" userId="8f5a1880-b6ba-445f-b416-c7ae4acb65aa" providerId="ADAL" clId="{9DD3870F-CAA7-4038-BBE7-9381CE283885}" dt="2023-03-08T14:42:43.997" v="57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3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12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71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71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1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8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63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5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DE2102-D113-3A73-BE64-5C60FA224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064" y="207924"/>
            <a:ext cx="9144000" cy="23876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Meios indiretos de cobrança do crédito tributário: limites e possibilidades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09EF2-4DD8-6A28-B315-158061905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4064" y="2693738"/>
            <a:ext cx="9144000" cy="1655762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Paulo Ayres Barreto</a:t>
            </a:r>
          </a:p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Associado de Direito Tributário da USP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3DC056-3859-B10F-4607-1789B331B1C2}"/>
              </a:ext>
            </a:extLst>
          </p:cNvPr>
          <p:cNvSpPr txBox="1">
            <a:spLocks/>
          </p:cNvSpPr>
          <p:nvPr/>
        </p:nvSpPr>
        <p:spPr>
          <a:xfrm>
            <a:off x="-999393" y="-4444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Anos 1960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017C7-E112-FEFA-1884-E81CC5C98EA9}"/>
              </a:ext>
            </a:extLst>
          </p:cNvPr>
          <p:cNvSpPr txBox="1"/>
          <p:nvPr/>
        </p:nvSpPr>
        <p:spPr>
          <a:xfrm>
            <a:off x="440369" y="1033825"/>
            <a:ext cx="79211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Súmula 70 - É inadmissível a interdição de estabelecimento como meio coercitivo para cobrança de tributo. (DJ 13/12/1963)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Súmula 323 - É inadmissível a apreensão de mercadorias como meio coercitivo para pagamento de tributos. (DJ 13/12/1963)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Súmula 547 - Não é lícito à autoridade proibir que o contribuinte em débito adquira estampilhas, despache mercadorias nas alfândegas e exerça suas atividades profissionais. (DJ 15/12/1969)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9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447339A-96C3-23DF-1AB9-AFC02811724A}"/>
              </a:ext>
            </a:extLst>
          </p:cNvPr>
          <p:cNvSpPr txBox="1">
            <a:spLocks/>
          </p:cNvSpPr>
          <p:nvPr/>
        </p:nvSpPr>
        <p:spPr>
          <a:xfrm>
            <a:off x="-594946" y="-74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 meios “diretos” de cobrança do crédito tributário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C8144CB-BEE5-C1F0-1BDC-80E0BC047B7F}"/>
              </a:ext>
            </a:extLst>
          </p:cNvPr>
          <p:cNvSpPr txBox="1">
            <a:spLocks/>
          </p:cNvSpPr>
          <p:nvPr/>
        </p:nvSpPr>
        <p:spPr>
          <a:xfrm>
            <a:off x="318164" y="8736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 Cautelar Fiscal – Leis 8.397/92 e 9.532/97;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Arrolamento de bens – Lei 9.532/97;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Penhora online – </a:t>
            </a:r>
            <a:r>
              <a:rPr lang="pt-B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11.382/06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Averbação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-executória – Lei 13.606/18.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37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54D5B1-207E-5034-14E7-F8439ED8E529}"/>
              </a:ext>
            </a:extLst>
          </p:cNvPr>
          <p:cNvSpPr txBox="1">
            <a:spLocks/>
          </p:cNvSpPr>
          <p:nvPr/>
        </p:nvSpPr>
        <p:spPr>
          <a:xfrm>
            <a:off x="2066939" y="-168523"/>
            <a:ext cx="64440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Meios “indiretos” de cobrança do crédito tributário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1EB92C-D91C-3253-E86E-3AACF05AF272}"/>
              </a:ext>
            </a:extLst>
          </p:cNvPr>
          <p:cNvSpPr txBox="1"/>
          <p:nvPr/>
        </p:nvSpPr>
        <p:spPr>
          <a:xfrm>
            <a:off x="413234" y="770216"/>
            <a:ext cx="857694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Protesto de CDA;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Inscrição em cadastro de devedor;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Divulgação de nomes de devedores – “</a:t>
            </a:r>
            <a:r>
              <a:rPr lang="pt-BR" sz="2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naming</a:t>
            </a:r>
            <a:r>
              <a:rPr lang="pt-BR" sz="2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2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shaming”</a:t>
            </a: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Apreensão de mercadorias e antecipação de recolhimentos;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Fechamento de estabelecimento;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Apreensão de CNH e passaporte –Aplica-se ao Direito Tributário?</a:t>
            </a:r>
          </a:p>
        </p:txBody>
      </p:sp>
    </p:spTree>
    <p:extLst>
      <p:ext uri="{BB962C8B-B14F-4D97-AF65-F5344CB8AC3E}">
        <p14:creationId xmlns:p14="http://schemas.microsoft.com/office/powerpoint/2010/main" val="11410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4BDB15-FBB6-F31E-74D5-5CEC1C789E75}"/>
              </a:ext>
            </a:extLst>
          </p:cNvPr>
          <p:cNvSpPr txBox="1">
            <a:spLocks/>
          </p:cNvSpPr>
          <p:nvPr/>
        </p:nvSpPr>
        <p:spPr>
          <a:xfrm>
            <a:off x="-442573" y="-4444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“Nova” jurisprudência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5D8EE6-BBB1-5E2E-35D0-5F4C22CAEA8E}"/>
              </a:ext>
            </a:extLst>
          </p:cNvPr>
          <p:cNvSpPr txBox="1"/>
          <p:nvPr/>
        </p:nvSpPr>
        <p:spPr>
          <a:xfrm>
            <a:off x="264522" y="655300"/>
            <a:ext cx="8475032" cy="4014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Cadastro de Devedores</a:t>
            </a:r>
          </a:p>
          <a:p>
            <a:pPr marL="0" indent="0">
              <a:buNone/>
            </a:pPr>
            <a:r>
              <a:rPr lang="pt-BR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pt-BR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criação de cadastro no âmbito da Administração Pública Federal e a simples 		obrigatoriedade 	de sua prévia consulta 		por parte dos órgãos e entidades que 	a 			integram 	não representam, 	por si só, impedimento 	à celebração 	dos atos 			previstos no art. 	6º do ato 	normativo impugnado. 	(ADI 	1454, Relator(a): 			ELLEN 		GRACIE, 		Tribunal Pleno, 	DJ 03-08-2007)</a:t>
            </a:r>
          </a:p>
          <a:p>
            <a:pPr marL="0" indent="0">
              <a:buNone/>
            </a:pPr>
            <a:endParaRPr 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American Virginia</a:t>
            </a:r>
          </a:p>
          <a:p>
            <a:pPr marL="6705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 orientação firmada pelo Supremo Tribunal Federal rechaça a aplicação de sanção política em matéria tributária. Contudo, </a:t>
            </a:r>
            <a:r>
              <a:rPr lang="pt-B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se caracterizar como sanção política, a norma extraída da interpretação do art. 2º, II, do Decreto-lei 1.593/1977 deve atentar contra os seguintes parâmetros</a:t>
            </a:r>
            <a:r>
              <a:rPr lang="pt-B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relevância do valor dos créditos tributários em aberto, cujo não pagamento implica a restrição ao funcionamento da empresa; (2) manutenção proporcional e razoável do devido processo legal de controle do ato de aplicação da penalidade; e (3) manutenção proporcional e razoável do devido processo legal de controle da validade dos créditos tributários cujo não-pagamento implica a cassação do registro especial. </a:t>
            </a:r>
            <a:r>
              <a:rPr lang="pt-B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 550769/RJ, Relator(a): JOAQUIM BARBOSA, Tribunal Pleno, julgado em 22/05/2013, ACÓRDÃO ELETRÔNICO DJe-066  DIVULG 02-04-2014  PUBLIC 03-04-2014)</a:t>
            </a:r>
          </a:p>
        </p:txBody>
      </p:sp>
    </p:spTree>
    <p:extLst>
      <p:ext uri="{BB962C8B-B14F-4D97-AF65-F5344CB8AC3E}">
        <p14:creationId xmlns:p14="http://schemas.microsoft.com/office/powerpoint/2010/main" val="263994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FD1702B-C465-BFFD-D38F-91FB554D7EB0}"/>
              </a:ext>
            </a:extLst>
          </p:cNvPr>
          <p:cNvSpPr txBox="1">
            <a:spLocks/>
          </p:cNvSpPr>
          <p:nvPr/>
        </p:nvSpPr>
        <p:spPr>
          <a:xfrm>
            <a:off x="469352" y="655300"/>
            <a:ext cx="8401334" cy="614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Protesto de CDA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 protesto das Certidões de Dívida Ativa constitui 	mecanismo 	constitucional e 	legítimo, por 	não restringir 	de 	forma 	desproporcional quaisquer direitos 	fundamentais 	garantidos 	aos 	contribuintes e, assim, não constituir sanção 	política.</a:t>
            </a:r>
          </a:p>
          <a:p>
            <a:pPr marL="0" indent="0"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[Tese definida na ADI 5.135, rel. min. Roberto Barroso, P, j. 9-11-	2016, 	DJE 22 de 	7-2-2018.]</a:t>
            </a:r>
          </a:p>
          <a:p>
            <a:pPr marL="0" indent="0"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Averbação </a:t>
            </a:r>
            <a:r>
              <a:rPr lang="pt-BR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-executória</a:t>
            </a:r>
          </a:p>
          <a:p>
            <a:pPr marL="0" indent="0"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ADI 5.932 (sessão 9/12/2020) – “Constitucionalidade da averbação da certidão de dívida 	ativa em registros de bens e direitos em fase anterior ao ajuizamento da execução fiscal” 	e “inconstitucionalidade material da indisponibilidade de bens do devedor na via 	administrativa. A indisponibilidade tem por objetivo impedir a dilapidação patrimonial 	pelo devedor”.</a:t>
            </a:r>
          </a:p>
        </p:txBody>
      </p:sp>
    </p:spTree>
    <p:extLst>
      <p:ext uri="{BB962C8B-B14F-4D97-AF65-F5344CB8AC3E}">
        <p14:creationId xmlns:p14="http://schemas.microsoft.com/office/powerpoint/2010/main" val="330674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FD1702B-C465-BFFD-D38F-91FB554D7EB0}"/>
              </a:ext>
            </a:extLst>
          </p:cNvPr>
          <p:cNvSpPr txBox="1">
            <a:spLocks/>
          </p:cNvSpPr>
          <p:nvPr/>
        </p:nvSpPr>
        <p:spPr>
          <a:xfrm>
            <a:off x="462628" y="1220076"/>
            <a:ext cx="8401334" cy="614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Apreensão de CNH e Passaporte</a:t>
            </a:r>
          </a:p>
          <a:p>
            <a:pPr marL="0" indent="0"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/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ADI 5941 (sessão de 09/02/2023) – Reconhecida a 		constitucionalidade 	do art. 139, IV, do 	CPC, conforme o qual 	cabe ao juiz “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	todas 	as medidas 	indutivas, 	coercitivas, mandamentais ou sub-	rogatórias 	necessárias para 	assegurar o cumprimento de ordem 	judicial, 	inclusive nas ações que 	tenham por objeto prestação 	pecuniária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7347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557F19-CE46-2840-7F06-2DE2222B4326}"/>
              </a:ext>
            </a:extLst>
          </p:cNvPr>
          <p:cNvSpPr txBox="1">
            <a:spLocks/>
          </p:cNvSpPr>
          <p:nvPr/>
        </p:nvSpPr>
        <p:spPr>
          <a:xfrm>
            <a:off x="-2205471" y="-50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Mas...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B57819-03B4-F64D-9CBE-54FC4A0F9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986" y="824981"/>
            <a:ext cx="5584018" cy="32596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4D60C3-1FD4-D745-298F-B32D5CCF968E}"/>
              </a:ext>
            </a:extLst>
          </p:cNvPr>
          <p:cNvSpPr txBox="1"/>
          <p:nvPr/>
        </p:nvSpPr>
        <p:spPr>
          <a:xfrm>
            <a:off x="1014571" y="4223280"/>
            <a:ext cx="780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MESSIAS,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Lorreine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Contencioso tributário no Brasil Relatório 2020 - Ano de referência 2019. </a:t>
            </a:r>
            <a:r>
              <a:rPr lang="pt-B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Insper</a:t>
            </a:r>
            <a:r>
              <a:rPr lang="pt-B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2021.</a:t>
            </a:r>
          </a:p>
        </p:txBody>
      </p:sp>
    </p:spTree>
    <p:extLst>
      <p:ext uri="{BB962C8B-B14F-4D97-AF65-F5344CB8AC3E}">
        <p14:creationId xmlns:p14="http://schemas.microsoft.com/office/powerpoint/2010/main" val="12583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1A7742-149E-524F-4320-ECCAC57B30E9}"/>
              </a:ext>
            </a:extLst>
          </p:cNvPr>
          <p:cNvSpPr txBox="1">
            <a:spLocks/>
          </p:cNvSpPr>
          <p:nvPr/>
        </p:nvSpPr>
        <p:spPr>
          <a:xfrm>
            <a:off x="-445477" y="-311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4593B5-0BCB-8C31-E3B6-1D4FE8352BCE}"/>
              </a:ext>
            </a:extLst>
          </p:cNvPr>
          <p:cNvSpPr txBox="1"/>
          <p:nvPr/>
        </p:nvSpPr>
        <p:spPr>
          <a:xfrm>
            <a:off x="1318846" y="1405849"/>
            <a:ext cx="65063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Paulatino afrouxamento da vedação às “sanções políticas”?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Trata-se da solução adequada ao problema da efetividade da cobrança do crédito tributário?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 contribuintes pagam a conta dos maus?</a:t>
            </a:r>
          </a:p>
        </p:txBody>
      </p:sp>
    </p:spTree>
    <p:extLst>
      <p:ext uri="{BB962C8B-B14F-4D97-AF65-F5344CB8AC3E}">
        <p14:creationId xmlns:p14="http://schemas.microsoft.com/office/powerpoint/2010/main" val="40780476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730</Words>
  <Application>Microsoft Office PowerPoint</Application>
  <PresentationFormat>Apresentação na tela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Meios indiretos de cobrança do crédito tributário: limites e possibilidades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 indiretos de cobrança do crédito tributário: limites e possibilidades </dc:title>
  <dc:creator>Paulo Arthur - Aires Barreto Advogados Associados</dc:creator>
  <cp:lastModifiedBy>Paulo Arthur - Aires Barreto Advogados Associados</cp:lastModifiedBy>
  <cp:revision>1</cp:revision>
  <dcterms:modified xsi:type="dcterms:W3CDTF">2023-03-08T14:45:36Z</dcterms:modified>
</cp:coreProperties>
</file>