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3" r:id="rId6"/>
    <p:sldId id="260" r:id="rId7"/>
    <p:sldId id="261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/>
    <p:restoredTop sz="94670"/>
  </p:normalViewPr>
  <p:slideViewPr>
    <p:cSldViewPr snapToGrid="0">
      <p:cViewPr varScale="1">
        <p:scale>
          <a:sx n="174" d="100"/>
          <a:sy n="174" d="100"/>
        </p:scale>
        <p:origin x="10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49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8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57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31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6ED6A-5406-ED2D-4A84-17DEB517004E}"/>
              </a:ext>
            </a:extLst>
          </p:cNvPr>
          <p:cNvSpPr txBox="1"/>
          <p:nvPr/>
        </p:nvSpPr>
        <p:spPr>
          <a:xfrm>
            <a:off x="1849746" y="1105231"/>
            <a:ext cx="58124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EXTRAFISCALIDADE E OS “IMPOSTOS DO PECADO”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BR" sz="2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BR" sz="2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BR" sz="2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PAULO ROSENBLATT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F0133-63AE-8DFA-266F-B30B75DCC0B1}"/>
              </a:ext>
            </a:extLst>
          </p:cNvPr>
          <p:cNvSpPr txBox="1"/>
          <p:nvPr/>
        </p:nvSpPr>
        <p:spPr>
          <a:xfrm>
            <a:off x="167314" y="1565066"/>
            <a:ext cx="64950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Intervencionismo estatal indireto </a:t>
            </a:r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 extrafiscalidade  normas indutoras e normas de políticas públicas (Souto Maior Borges, Eros Grau, Luís Eduardo </a:t>
            </a:r>
            <a:r>
              <a:rPr lang="pt-BR" sz="16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Schoueri</a:t>
            </a:r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  <a:sym typeface="Wingdings" pitchFamily="2" charset="2"/>
            </a:endParaRPr>
          </a:p>
          <a:p>
            <a:pPr lvl="8" algn="just"/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“Diversos outros valores materiais, absorvidos da cultura moura ou árabe pelos portugueses, transmitiram-se ao Brasil: [...] conhecimento de vários quitutes e processos culinários; certo gosto pelas comidas oleosas, gordas, ricas em açúcar. O cuscuz, hoje tão brasileiro, é de origem norte-africana. </a:t>
            </a:r>
            <a:b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</a:br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O cronista que acompanhou a Lisboa o cardeal Alexandrino em 1571 notou o abuso de açúcar, canela, especiarias e gemas de ovos cozidos na comida portuguesa. Informaram-lhe que a maior parte dos quitutes eram mouros”.  (Gilberto Freyre. Casa-grande &amp; Senzala).</a:t>
            </a:r>
          </a:p>
        </p:txBody>
      </p:sp>
      <p:pic>
        <p:nvPicPr>
          <p:cNvPr id="4" name="Picture 3" descr="A person's head on a sign&#10;&#10;Description automatically generated with low confidence">
            <a:extLst>
              <a:ext uri="{FF2B5EF4-FFF2-40B4-BE49-F238E27FC236}">
                <a16:creationId xmlns:a16="http://schemas.microsoft.com/office/drawing/2014/main" id="{D1D3E314-B970-5101-5D6A-7FF2526DE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694" y="1806174"/>
            <a:ext cx="2208269" cy="3183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95C4A-C456-FA60-75E9-8FBE02C0EC0D}"/>
              </a:ext>
            </a:extLst>
          </p:cNvPr>
          <p:cNvSpPr txBox="1"/>
          <p:nvPr/>
        </p:nvSpPr>
        <p:spPr>
          <a:xfrm>
            <a:off x="135309" y="218616"/>
            <a:ext cx="88733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A CF/1988 </a:t>
            </a:r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</a:t>
            </a:r>
            <a:r>
              <a:rPr lang="pt-BR" sz="16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mais de 80 referências à saúde: direito social (art. 6º), garantia do trabalhador (art. 7º, IV) e também “direito de todos e dever do Estado, garantido mediante políticas sociais e econômicas que visem à redução do risco de doença e de outros agravos e ao acesso universal e igualitário às ações e serviços para sua promoção, proteção e recuperação” (art. 196).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F0133-63AE-8DFA-266F-B30B75DCC0B1}"/>
              </a:ext>
            </a:extLst>
          </p:cNvPr>
          <p:cNvSpPr txBox="1"/>
          <p:nvPr/>
        </p:nvSpPr>
        <p:spPr>
          <a:xfrm>
            <a:off x="341901" y="95964"/>
            <a:ext cx="8736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just"/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  <a:sym typeface="Wingdings" pitchFamily="2" charset="2"/>
            </a:endParaRPr>
          </a:p>
          <a:p>
            <a:pPr lvl="8" algn="just"/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  <a:sym typeface="Wingdings" pitchFamily="2" charset="2"/>
              </a:rPr>
              <a:t>- Indústria multinacional alimentícia e i</a:t>
            </a:r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ncentivos fiscais à indústria de alimentos </a:t>
            </a:r>
            <a:r>
              <a:rPr lang="pt-BR" sz="18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ultraprocessados</a:t>
            </a:r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Externalidade negativa: epidemia de doenças não-transmissíveis (diabetes, hipertensão arterial, doenças coronarianas, e talvez câncer).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Saúde pública: despesas com tratamento médico hospitalar (SUS) e medicamento subsidiado.</a:t>
            </a:r>
          </a:p>
        </p:txBody>
      </p:sp>
      <p:pic>
        <p:nvPicPr>
          <p:cNvPr id="4" name="Picture 3" descr="A picture containing bunch, several, variety, shop&#10;&#10;Description automatically generated">
            <a:extLst>
              <a:ext uri="{FF2B5EF4-FFF2-40B4-BE49-F238E27FC236}">
                <a16:creationId xmlns:a16="http://schemas.microsoft.com/office/drawing/2014/main" id="{9B59C781-BCE7-9A5C-0E36-0F821215F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88" y="2979495"/>
            <a:ext cx="2822014" cy="20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765A9-0B1B-6802-2F6D-FF8F9992F40A}"/>
              </a:ext>
            </a:extLst>
          </p:cNvPr>
          <p:cNvSpPr txBox="1"/>
          <p:nvPr/>
        </p:nvSpPr>
        <p:spPr>
          <a:xfrm>
            <a:off x="348856" y="455016"/>
            <a:ext cx="8460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Bebidas açucaradas: 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Sugar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tax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sugary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drink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tax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, soda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tax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ou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sweetened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beverage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pt-BR" sz="1800" i="1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tax</a:t>
            </a:r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sz="1800" i="1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OMS – estudos sobre a efetividade das medidas.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Há várias propostas de leis tramitando no Congresso Nacional a respeito de alimentos </a:t>
            </a:r>
            <a:r>
              <a:rPr lang="pt-BR" sz="1800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ultraprocessados</a:t>
            </a: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e açucarados, e também sobre o álcool.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Paradoxo: tais itens são importantes fontes de arrecadação.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rgbClr val="000000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Liberdades individual e de inciativa </a:t>
            </a:r>
            <a:r>
              <a:rPr lang="pt-BR" sz="1800" i="1" dirty="0">
                <a:solidFill>
                  <a:srgbClr val="000000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v.</a:t>
            </a:r>
            <a:r>
              <a:rPr lang="pt-BR" sz="1800" dirty="0">
                <a:solidFill>
                  <a:srgbClr val="000000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 discutível paternalismo fiscal estatal 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latin typeface="Sabon Next LT" panose="02000500000000000000" pitchFamily="2" charset="0"/>
              <a:ea typeface="Times New Roman" panose="02020603050405020304" pitchFamily="18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rgbClr val="000000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Tributação </a:t>
            </a:r>
            <a:r>
              <a:rPr lang="pt-BR" sz="1800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corretiva ou </a:t>
            </a:r>
            <a:r>
              <a:rPr lang="pt-BR" sz="1800" i="1" dirty="0" err="1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pigouviana</a:t>
            </a:r>
            <a:r>
              <a:rPr lang="pt-BR" sz="1800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: “seletividade proibitiva” </a:t>
            </a:r>
            <a:r>
              <a:rPr lang="pt-BR" sz="1800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  <a:sym typeface="Wingdings" pitchFamily="2" charset="2"/>
              </a:rPr>
              <a:t></a:t>
            </a:r>
            <a:r>
              <a:rPr lang="pt-BR" sz="1800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 “impostos sobre o pecado” </a:t>
            </a:r>
            <a:r>
              <a:rPr lang="pt-BR" sz="1800" i="1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(</a:t>
            </a:r>
            <a:r>
              <a:rPr lang="pt-BR" sz="1800" i="1" dirty="0" err="1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sin</a:t>
            </a:r>
            <a:r>
              <a:rPr lang="pt-BR" sz="1800" i="1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 taxes)</a:t>
            </a:r>
            <a:r>
              <a:rPr lang="pt-BR" sz="1800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</a:rPr>
              <a:t> </a:t>
            </a:r>
            <a:r>
              <a:rPr lang="pt-BR" sz="1800" dirty="0">
                <a:latin typeface="Sabon Next LT" panose="02000500000000000000" pitchFamily="2" charset="0"/>
                <a:ea typeface="Times New Roman" panose="02020603050405020304" pitchFamily="18" charset="0"/>
                <a:cs typeface="Sabon Next LT" panose="02000500000000000000" pitchFamily="2" charset="0"/>
                <a:sym typeface="Wingdings" pitchFamily="2" charset="2"/>
              </a:rPr>
              <a:t> pecado da gula (moralismo fiscal).</a:t>
            </a:r>
            <a:endParaRPr lang="en-GB" sz="1800" dirty="0"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n-GB" sz="18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6C104-EC7B-30C8-489C-A91596E974A4}"/>
              </a:ext>
            </a:extLst>
          </p:cNvPr>
          <p:cNvSpPr txBox="1"/>
          <p:nvPr/>
        </p:nvSpPr>
        <p:spPr>
          <a:xfrm>
            <a:off x="669339" y="591631"/>
            <a:ext cx="53510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0" i="0" dirty="0">
              <a:solidFill>
                <a:srgbClr val="202124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GB" sz="1800" b="1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Não</a:t>
            </a:r>
            <a:r>
              <a:rPr lang="en-GB" sz="1800" b="1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existe</a:t>
            </a:r>
            <a:r>
              <a:rPr lang="en-GB" sz="1800" b="1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pecado</a:t>
            </a:r>
            <a:r>
              <a:rPr lang="en-GB" sz="1800" b="1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ao</a:t>
            </a:r>
            <a:r>
              <a:rPr lang="en-GB" sz="1800" b="1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sul</a:t>
            </a:r>
            <a:r>
              <a:rPr lang="en-GB" sz="1800" b="1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do </a:t>
            </a:r>
            <a:r>
              <a:rPr lang="en-GB" sz="1800" b="1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equador</a:t>
            </a:r>
            <a:endParaRPr lang="en-GB" sz="1800" b="1" dirty="0">
              <a:solidFill>
                <a:srgbClr val="202124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GB" sz="1800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Chico </a:t>
            </a:r>
            <a:r>
              <a:rPr lang="en-GB" sz="1800" dirty="0" err="1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Buarque</a:t>
            </a:r>
            <a:br>
              <a:rPr lang="en-GB" sz="1800" dirty="0">
                <a:solidFill>
                  <a:srgbClr val="20212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</a:br>
            <a:endParaRPr lang="en-GB" sz="1800" dirty="0">
              <a:solidFill>
                <a:srgbClr val="202124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endParaRPr lang="en-GB" sz="1800" dirty="0">
              <a:solidFill>
                <a:srgbClr val="202124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Não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existe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pecado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do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lado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de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baixo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do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equador</a:t>
            </a:r>
            <a:br>
              <a:rPr lang="en-GB" sz="18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Vamos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fazer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um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pecado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rasgado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suado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, a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todo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vapor</a:t>
            </a:r>
            <a:br>
              <a:rPr lang="en-GB" sz="18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Me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deixa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ser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teu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escracho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capacho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teu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cacho</a:t>
            </a:r>
            <a:br>
              <a:rPr lang="en-GB" sz="18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Um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riacho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de amor</a:t>
            </a:r>
            <a:br>
              <a:rPr lang="en-GB" sz="18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Quando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é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lição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de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esculacho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olha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aí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sai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de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baixo</a:t>
            </a:r>
            <a:br>
              <a:rPr lang="en-GB" sz="18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Que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eu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 sou professor</a:t>
            </a:r>
            <a:endParaRPr lang="pt-BR" sz="18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6" name="Picture 5" descr="A person with a cigarette in his mouth&#10;&#10;Description automatically generated">
            <a:extLst>
              <a:ext uri="{FF2B5EF4-FFF2-40B4-BE49-F238E27FC236}">
                <a16:creationId xmlns:a16="http://schemas.microsoft.com/office/drawing/2014/main" id="{B8AD03F4-4DCE-C1DD-40AE-680CFB7F3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408" y="1236521"/>
            <a:ext cx="2683843" cy="26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0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F0133-63AE-8DFA-266F-B30B75DCC0B1}"/>
              </a:ext>
            </a:extLst>
          </p:cNvPr>
          <p:cNvSpPr txBox="1"/>
          <p:nvPr/>
        </p:nvSpPr>
        <p:spPr>
          <a:xfrm>
            <a:off x="413468" y="278296"/>
            <a:ext cx="8460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“Sociedade de riscos” (Ricardo Lobo Torres)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Campo carente de dados no Brasil.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Problemas de controle da extrafiscalidade, eficiência alocativa, grau de inelasticidade do consumo de alimentos ou bebidas não saudáveis, efetividade da manipulação econômica de custos, e possíveis efeitos adversos (o substitutivo e o contrabando).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“O mundo não pode ser compreendido sem números. E não pode ser compreendido só com números”  (Hans </a:t>
            </a:r>
            <a:r>
              <a:rPr lang="pt-BR" sz="18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Rosling</a:t>
            </a:r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, </a:t>
            </a:r>
            <a:r>
              <a:rPr lang="pt-BR" sz="18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Factfulness</a:t>
            </a:r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: o hábito libertador de só ter opiniões baseadas em fatos).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Liberdade de escolhas – as escolhas não são sempre racionais.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- Impostos seletivos (</a:t>
            </a:r>
            <a:r>
              <a:rPr lang="pt-BR" sz="1800" i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excise taxes</a:t>
            </a:r>
            <a:r>
              <a:rPr lang="pt-BR" sz="18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)</a:t>
            </a:r>
          </a:p>
          <a:p>
            <a:endParaRPr lang="pt-BR" sz="18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4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765A9-0B1B-6802-2F6D-FF8F9992F40A}"/>
              </a:ext>
            </a:extLst>
          </p:cNvPr>
          <p:cNvSpPr txBox="1"/>
          <p:nvPr/>
        </p:nvSpPr>
        <p:spPr>
          <a:xfrm>
            <a:off x="512064" y="455016"/>
            <a:ext cx="829698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Êxito da campanha antitabagista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Regressividade e lobby da indústria alimentícia (</a:t>
            </a:r>
            <a:r>
              <a:rPr lang="pt-BR" sz="1800" dirty="0" err="1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junk</a:t>
            </a: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food)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Personalização do tributo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Caso da Dinamarca </a:t>
            </a:r>
          </a:p>
          <a:p>
            <a:pPr algn="just"/>
            <a:r>
              <a:rPr lang="pt-BR" sz="1800" i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	v.</a:t>
            </a: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Casos do México, Califórnia e Filadélfia (OMS).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Paternalismo seletivo.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Necessidade de políticas públicas baseada em evidências.</a:t>
            </a:r>
          </a:p>
          <a:p>
            <a:pPr marL="285750" indent="-285750" algn="just">
              <a:buFontTx/>
              <a:buChar char="-"/>
            </a:pPr>
            <a:endParaRPr lang="pt-BR" sz="15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n-GB" sz="16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0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7537" y="135683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0454" y="1260416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4509D523-6A6D-01BA-3598-15AB085A040A}"/>
              </a:ext>
            </a:extLst>
          </p:cNvPr>
          <p:cNvSpPr/>
          <p:nvPr/>
        </p:nvSpPr>
        <p:spPr>
          <a:xfrm>
            <a:off x="2015127" y="3085310"/>
            <a:ext cx="812800" cy="8128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AA1BEF8F-0A5D-BED1-B82F-D3D3E44082E3}"/>
              </a:ext>
            </a:extLst>
          </p:cNvPr>
          <p:cNvSpPr/>
          <p:nvPr/>
        </p:nvSpPr>
        <p:spPr>
          <a:xfrm>
            <a:off x="2025759" y="4056863"/>
            <a:ext cx="811151" cy="76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DD07D51-D823-F2B9-1894-3921E41D4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011" y="3085310"/>
            <a:ext cx="812802" cy="81280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23D860D-10E9-E584-C629-24AF923F2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131" y="3064508"/>
            <a:ext cx="882835" cy="88283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AF7F14F-84CC-A8D7-FE3C-432642C2641E}"/>
              </a:ext>
            </a:extLst>
          </p:cNvPr>
          <p:cNvSpPr txBox="1">
            <a:spLocks/>
          </p:cNvSpPr>
          <p:nvPr/>
        </p:nvSpPr>
        <p:spPr>
          <a:xfrm>
            <a:off x="1929063" y="2297822"/>
            <a:ext cx="5285873" cy="3092032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800" dirty="0">
              <a:latin typeface="Avenir Book" panose="02000503020000020003" pitchFamily="2" charset="0"/>
            </a:endParaRPr>
          </a:p>
          <a:p>
            <a:r>
              <a:rPr lang="pt-BR" sz="18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CONTATO</a:t>
            </a:r>
            <a:endParaRPr lang="pt-BR" b="1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7" name="Retângulo 17">
            <a:extLst>
              <a:ext uri="{FF2B5EF4-FFF2-40B4-BE49-F238E27FC236}">
                <a16:creationId xmlns:a16="http://schemas.microsoft.com/office/drawing/2014/main" id="{CBCC9C61-C9A8-CF29-9228-2AC4330BEDAD}"/>
              </a:ext>
            </a:extLst>
          </p:cNvPr>
          <p:cNvSpPr/>
          <p:nvPr/>
        </p:nvSpPr>
        <p:spPr>
          <a:xfrm>
            <a:off x="3165882" y="2886587"/>
            <a:ext cx="614856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6">
              <a:spcBef>
                <a:spcPts val="90"/>
              </a:spcBef>
            </a:pPr>
            <a:endParaRPr lang="pt-BR" sz="1500" b="1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endParaRPr lang="pt-BR" sz="1500" b="1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r>
              <a:rPr lang="pt-BR" sz="24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		 </a:t>
            </a:r>
            <a:r>
              <a:rPr lang="pt-BR" sz="20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@</a:t>
            </a:r>
            <a:r>
              <a:rPr lang="pt-BR" sz="20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paulorosenblatt</a:t>
            </a:r>
            <a:endParaRPr lang="pt-BR" sz="20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endParaRPr lang="pt-BR" sz="2000" dirty="0">
              <a:solidFill>
                <a:srgbClr val="0097A7"/>
              </a:solidFill>
              <a:latin typeface="Sabon Next LT" panose="02000500000000000000" pitchFamily="2" charset="0"/>
              <a:cs typeface="Sabon Next LT" panose="02000500000000000000" pitchFamily="2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696">
              <a:spcBef>
                <a:spcPts val="90"/>
              </a:spcBef>
            </a:pPr>
            <a:endParaRPr lang="pt-BR" sz="20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696">
              <a:spcBef>
                <a:spcPts val="90"/>
              </a:spcBef>
            </a:pPr>
            <a:r>
              <a:rPr lang="pt-BR" sz="20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paulo.rosenblatt@unicap.br</a:t>
            </a:r>
            <a:endParaRPr lang="pt-BR" sz="2000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endParaRPr lang="pt-BR" sz="2400" b="1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endParaRPr lang="pt-BR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endParaRPr lang="pt-BR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12696">
              <a:spcBef>
                <a:spcPts val="90"/>
              </a:spcBef>
            </a:pPr>
            <a:endParaRPr lang="pt-BR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603</Words>
  <Application>Microsoft Macintosh PowerPoint</Application>
  <PresentationFormat>On-screen Show (16:9)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Book</vt:lpstr>
      <vt:lpstr>Sabon Next LT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Paulo Rosenblatt</cp:lastModifiedBy>
  <cp:revision>21</cp:revision>
  <dcterms:modified xsi:type="dcterms:W3CDTF">2023-03-07T17:28:14Z</dcterms:modified>
</cp:coreProperties>
</file>