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62" r:id="rId5"/>
    <p:sldId id="264" r:id="rId6"/>
    <p:sldId id="275" r:id="rId7"/>
    <p:sldId id="277" r:id="rId8"/>
    <p:sldId id="285" r:id="rId9"/>
    <p:sldId id="286" r:id="rId10"/>
    <p:sldId id="287" r:id="rId11"/>
    <p:sldId id="288" r:id="rId12"/>
    <p:sldId id="273" r:id="rId13"/>
    <p:sldId id="274" r:id="rId14"/>
    <p:sldId id="401" r:id="rId15"/>
    <p:sldId id="406" r:id="rId16"/>
    <p:sldId id="408" r:id="rId17"/>
    <p:sldId id="404" r:id="rId18"/>
    <p:sldId id="394" r:id="rId19"/>
    <p:sldId id="395" r:id="rId20"/>
    <p:sldId id="402" r:id="rId21"/>
    <p:sldId id="271" r:id="rId22"/>
    <p:sldId id="272" r:id="rId23"/>
    <p:sldId id="269" r:id="rId24"/>
    <p:sldId id="383" r:id="rId25"/>
    <p:sldId id="388" r:id="rId26"/>
    <p:sldId id="390" r:id="rId27"/>
    <p:sldId id="393" r:id="rId28"/>
    <p:sldId id="280" r:id="rId29"/>
    <p:sldId id="410" r:id="rId30"/>
    <p:sldId id="411" r:id="rId31"/>
    <p:sldId id="417" r:id="rId32"/>
    <p:sldId id="418" r:id="rId33"/>
    <p:sldId id="419" r:id="rId34"/>
    <p:sldId id="424" r:id="rId35"/>
    <p:sldId id="425" r:id="rId36"/>
    <p:sldId id="430" r:id="rId37"/>
    <p:sldId id="426" r:id="rId38"/>
    <p:sldId id="259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3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ca637a2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ca637a2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19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018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563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42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654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4388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185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554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537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1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686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324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279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406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700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77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81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485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766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97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498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637a21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637a21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96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105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45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33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482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a637a21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a637a21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91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1" y="64451"/>
            <a:ext cx="7480745" cy="8496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>
                <a:solidFill>
                  <a:srgbClr val="FFC000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  <a:endParaRPr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1006232"/>
            <a:ext cx="7480745" cy="3872726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 b="0">
                <a:solidFill>
                  <a:srgbClr val="FFC000"/>
                </a:solidFill>
                <a:latin typeface="Trebuchet MS" pitchFamily="34" charset="0"/>
                <a:cs typeface="Trebuchet MS" pitchFamily="34" charset="0"/>
              </a:defRPr>
            </a:lvl1pPr>
            <a:lvl2pPr marL="514350" indent="-252413"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charset="2"/>
              <a:buNone/>
              <a:defRPr sz="1800" b="0">
                <a:solidFill>
                  <a:srgbClr val="FFC000"/>
                </a:solidFill>
                <a:latin typeface="Trebuchet MS" pitchFamily="34" charset="0"/>
                <a:cs typeface="Trebuchet MS" pitchFamily="34" charset="0"/>
              </a:defRPr>
            </a:lvl2pPr>
            <a:lvl3pPr marL="776288" indent="-261938"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charset="2"/>
              <a:buNone/>
              <a:defRPr sz="1800" b="0">
                <a:solidFill>
                  <a:srgbClr val="FFC000"/>
                </a:solidFill>
                <a:latin typeface="Trebuchet MS" pitchFamily="34" charset="0"/>
                <a:cs typeface="Trebuchet MS" pitchFamily="34" charset="0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2747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lus.google.com/communities/106113734642966279013/stream/c5906f9e-8438-4f43-a22c-c50c6601d9a4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22" y="218300"/>
            <a:ext cx="1585224" cy="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4511700"/>
            <a:ext cx="3797200" cy="4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B17882C-E379-66B1-E290-7122CADC753F}"/>
              </a:ext>
            </a:extLst>
          </p:cNvPr>
          <p:cNvSpPr txBox="1"/>
          <p:nvPr/>
        </p:nvSpPr>
        <p:spPr>
          <a:xfrm>
            <a:off x="635788" y="1145074"/>
            <a:ext cx="78724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Painel 5</a:t>
            </a:r>
          </a:p>
          <a:p>
            <a:pPr algn="ctr"/>
            <a:endParaRPr lang="pt-BR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Política tributária internacional</a:t>
            </a:r>
            <a:endParaRPr lang="pt-B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F9E0621-7AFC-5890-E72C-0AF645139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099" y="361950"/>
            <a:ext cx="7543802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pt-BR" alt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direção geral do grupo transnacional pondera: o que aconteceria com o total do lucro líquido acumulado do GT se o preço unitário praticado entre A e B fosse modificado, considerando a diferença na carga tributária dos dois países.</a:t>
            </a:r>
          </a:p>
          <a:p>
            <a:pPr algn="just"/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pt-BR" alt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exemplo, se o preço unitário fosse de R$ 8. 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altLang="pt-BR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8">
            <a:extLst>
              <a:ext uri="{FF2B5EF4-FFF2-40B4-BE49-F238E27FC236}">
                <a16:creationId xmlns:a16="http://schemas.microsoft.com/office/drawing/2014/main" id="{03C92E92-060F-00DA-173E-77BE1047089A}"/>
              </a:ext>
            </a:extLst>
          </p:cNvPr>
          <p:cNvGrpSpPr>
            <a:grpSpLocks/>
          </p:cNvGrpSpPr>
          <p:nvPr/>
        </p:nvGrpSpPr>
        <p:grpSpPr bwMode="auto">
          <a:xfrm>
            <a:off x="2330054" y="735807"/>
            <a:ext cx="4483894" cy="2884885"/>
            <a:chOff x="-3" y="-3"/>
            <a:chExt cx="3765" cy="2423"/>
          </a:xfrm>
        </p:grpSpPr>
        <p:grpSp>
          <p:nvGrpSpPr>
            <p:cNvPr id="12291" name="Group 26">
              <a:extLst>
                <a:ext uri="{FF2B5EF4-FFF2-40B4-BE49-F238E27FC236}">
                  <a16:creationId xmlns:a16="http://schemas.microsoft.com/office/drawing/2014/main" id="{7F868419-5651-C97D-697D-E7D85C4E12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9" cy="2417"/>
              <a:chOff x="0" y="0"/>
              <a:chExt cx="3759" cy="2417"/>
            </a:xfrm>
          </p:grpSpPr>
          <p:grpSp>
            <p:nvGrpSpPr>
              <p:cNvPr id="12293" name="Group 11">
                <a:extLst>
                  <a:ext uri="{FF2B5EF4-FFF2-40B4-BE49-F238E27FC236}">
                    <a16:creationId xmlns:a16="http://schemas.microsoft.com/office/drawing/2014/main" id="{D19AF67B-D011-02C7-2071-218A5BCDEA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253" cy="403"/>
                <a:chOff x="0" y="0"/>
                <a:chExt cx="1253" cy="403"/>
              </a:xfrm>
            </p:grpSpPr>
            <p:sp>
              <p:nvSpPr>
                <p:cNvPr id="12315" name="Rectangle 2">
                  <a:extLst>
                    <a:ext uri="{FF2B5EF4-FFF2-40B4-BE49-F238E27FC236}">
                      <a16:creationId xmlns:a16="http://schemas.microsoft.com/office/drawing/2014/main" id="{C7B2CD15-8D8E-EE79-54E1-695384874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19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DRE (R$ 1.000)</a:t>
                  </a:r>
                </a:p>
                <a:p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6" name="Rectangle 10">
                  <a:extLst>
                    <a:ext uri="{FF2B5EF4-FFF2-40B4-BE49-F238E27FC236}">
                      <a16:creationId xmlns:a16="http://schemas.microsoft.com/office/drawing/2014/main" id="{D6AB2A4F-33C5-D580-EE16-5FF093902A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294" name="Group 13">
                <a:extLst>
                  <a:ext uri="{FF2B5EF4-FFF2-40B4-BE49-F238E27FC236}">
                    <a16:creationId xmlns:a16="http://schemas.microsoft.com/office/drawing/2014/main" id="{97EC6D59-59A1-B6E9-1AE5-0DF11FB963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3" y="0"/>
                <a:ext cx="1253" cy="403"/>
                <a:chOff x="1253" y="0"/>
                <a:chExt cx="1253" cy="403"/>
              </a:xfrm>
            </p:grpSpPr>
            <p:sp>
              <p:nvSpPr>
                <p:cNvPr id="12313" name="Rectangle 3">
                  <a:extLst>
                    <a:ext uri="{FF2B5EF4-FFF2-40B4-BE49-F238E27FC236}">
                      <a16:creationId xmlns:a16="http://schemas.microsoft.com/office/drawing/2014/main" id="{D7DACBB3-7DE2-E7E1-C051-47626BEC3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1" y="0"/>
                  <a:ext cx="119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Vinculada A/X *(40%)</a:t>
                  </a:r>
                </a:p>
                <a:p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4" name="Rectangle 12">
                  <a:extLst>
                    <a:ext uri="{FF2B5EF4-FFF2-40B4-BE49-F238E27FC236}">
                      <a16:creationId xmlns:a16="http://schemas.microsoft.com/office/drawing/2014/main" id="{7F9CB45C-E445-2D03-1D18-04D409676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" y="0"/>
                  <a:ext cx="12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295" name="Group 15">
                <a:extLst>
                  <a:ext uri="{FF2B5EF4-FFF2-40B4-BE49-F238E27FC236}">
                    <a16:creationId xmlns:a16="http://schemas.microsoft.com/office/drawing/2014/main" id="{DA902BC2-338B-6749-F89D-1B008EA392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6" y="0"/>
                <a:ext cx="1253" cy="403"/>
                <a:chOff x="2506" y="0"/>
                <a:chExt cx="1253" cy="403"/>
              </a:xfrm>
            </p:grpSpPr>
            <p:sp>
              <p:nvSpPr>
                <p:cNvPr id="12311" name="Rectangle 4">
                  <a:extLst>
                    <a:ext uri="{FF2B5EF4-FFF2-40B4-BE49-F238E27FC236}">
                      <a16:creationId xmlns:a16="http://schemas.microsoft.com/office/drawing/2014/main" id="{F745600C-4B0D-01DE-618E-A4403216D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" y="0"/>
                  <a:ext cx="119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s-ES_tradnl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Vinculada B/Y *(20%) </a:t>
                  </a:r>
                  <a:endParaRPr lang="pt-BR" altLang="pt-BR" sz="9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2" name="Rectangle 14">
                  <a:extLst>
                    <a:ext uri="{FF2B5EF4-FFF2-40B4-BE49-F238E27FC236}">
                      <a16:creationId xmlns:a16="http://schemas.microsoft.com/office/drawing/2014/main" id="{3462734C-6C42-9604-C0FD-2758EC094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6" y="0"/>
                  <a:ext cx="12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296" name="Group 17">
                <a:extLst>
                  <a:ext uri="{FF2B5EF4-FFF2-40B4-BE49-F238E27FC236}">
                    <a16:creationId xmlns:a16="http://schemas.microsoft.com/office/drawing/2014/main" id="{C4B57DAA-642C-6FE5-DEB6-3421D4348D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03"/>
                <a:ext cx="1253" cy="1093"/>
                <a:chOff x="0" y="403"/>
                <a:chExt cx="1253" cy="1093"/>
              </a:xfrm>
            </p:grpSpPr>
            <p:sp>
              <p:nvSpPr>
                <p:cNvPr id="12309" name="Rectangle 5">
                  <a:extLst>
                    <a:ext uri="{FF2B5EF4-FFF2-40B4-BE49-F238E27FC236}">
                      <a16:creationId xmlns:a16="http://schemas.microsoft.com/office/drawing/2014/main" id="{7CBB4D1C-DC52-D373-8EC0-828EEA0600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1197" cy="1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es-ES_tradnl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Vendas Brutas</a:t>
                  </a:r>
                </a:p>
                <a:p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(-) CPV</a:t>
                  </a:r>
                </a:p>
                <a:p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(=) Lucro Bruto</a:t>
                  </a:r>
                </a:p>
                <a:p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(-) Despesas Operacionais</a:t>
                  </a:r>
                </a:p>
                <a:p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(=) Lucro Operacional</a:t>
                  </a:r>
                </a:p>
                <a:p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(-) Tributos (CSLL/IRPJ)*</a:t>
                  </a:r>
                </a:p>
                <a:p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(=) Lucro Líquido</a:t>
                  </a:r>
                </a:p>
                <a:p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10" name="Rectangle 16">
                  <a:extLst>
                    <a:ext uri="{FF2B5EF4-FFF2-40B4-BE49-F238E27FC236}">
                      <a16:creationId xmlns:a16="http://schemas.microsoft.com/office/drawing/2014/main" id="{6EFE14C8-3D98-84C9-F136-42A9C925F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25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297" name="Group 19">
                <a:extLst>
                  <a:ext uri="{FF2B5EF4-FFF2-40B4-BE49-F238E27FC236}">
                    <a16:creationId xmlns:a16="http://schemas.microsoft.com/office/drawing/2014/main" id="{0FA1134F-5ED4-6911-057F-5FD044956E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3" y="403"/>
                <a:ext cx="1253" cy="1093"/>
                <a:chOff x="1253" y="403"/>
                <a:chExt cx="1253" cy="1093"/>
              </a:xfrm>
            </p:grpSpPr>
            <p:sp>
              <p:nvSpPr>
                <p:cNvPr id="12307" name="Rectangle 6">
                  <a:extLst>
                    <a:ext uri="{FF2B5EF4-FFF2-40B4-BE49-F238E27FC236}">
                      <a16:creationId xmlns:a16="http://schemas.microsoft.com/office/drawing/2014/main" id="{976C5664-97ED-A692-1E71-5EC3A8D31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1" y="403"/>
                  <a:ext cx="1197" cy="1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6.000</a:t>
                  </a:r>
                </a:p>
                <a:p>
                  <a:pPr algn="r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8" name="Rectangle 18">
                  <a:extLst>
                    <a:ext uri="{FF2B5EF4-FFF2-40B4-BE49-F238E27FC236}">
                      <a16:creationId xmlns:a16="http://schemas.microsoft.com/office/drawing/2014/main" id="{3EBAF8CA-2DCB-0C94-F679-4D7C63287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" y="403"/>
                  <a:ext cx="125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298" name="Group 21">
                <a:extLst>
                  <a:ext uri="{FF2B5EF4-FFF2-40B4-BE49-F238E27FC236}">
                    <a16:creationId xmlns:a16="http://schemas.microsoft.com/office/drawing/2014/main" id="{55C1436F-788C-A440-74D4-0C9D84689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6" y="403"/>
                <a:ext cx="1253" cy="1093"/>
                <a:chOff x="2506" y="403"/>
                <a:chExt cx="1253" cy="1093"/>
              </a:xfrm>
            </p:grpSpPr>
            <p:sp>
              <p:nvSpPr>
                <p:cNvPr id="12305" name="Rectangle 7">
                  <a:extLst>
                    <a:ext uri="{FF2B5EF4-FFF2-40B4-BE49-F238E27FC236}">
                      <a16:creationId xmlns:a16="http://schemas.microsoft.com/office/drawing/2014/main" id="{AF9D4D72-D362-B0DB-36DD-D1933A833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" y="403"/>
                  <a:ext cx="1197" cy="1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4.000</a:t>
                  </a:r>
                </a:p>
                <a:p>
                  <a:pPr algn="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16.000</a:t>
                  </a:r>
                </a:p>
                <a:p>
                  <a:pPr algn="r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6" name="Rectangle 20">
                  <a:extLst>
                    <a:ext uri="{FF2B5EF4-FFF2-40B4-BE49-F238E27FC236}">
                      <a16:creationId xmlns:a16="http://schemas.microsoft.com/office/drawing/2014/main" id="{D18AF945-E8FA-8079-C15C-E3B0BBF22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6" y="403"/>
                  <a:ext cx="125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299" name="Group 23">
                <a:extLst>
                  <a:ext uri="{FF2B5EF4-FFF2-40B4-BE49-F238E27FC236}">
                    <a16:creationId xmlns:a16="http://schemas.microsoft.com/office/drawing/2014/main" id="{A6C04148-1054-84CB-95C3-AB89FA196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6"/>
                <a:ext cx="3759" cy="403"/>
                <a:chOff x="0" y="1496"/>
                <a:chExt cx="3759" cy="403"/>
              </a:xfrm>
            </p:grpSpPr>
            <p:sp>
              <p:nvSpPr>
                <p:cNvPr id="12303" name="Rectangle 8">
                  <a:extLst>
                    <a:ext uri="{FF2B5EF4-FFF2-40B4-BE49-F238E27FC236}">
                      <a16:creationId xmlns:a16="http://schemas.microsoft.com/office/drawing/2014/main" id="{6AD90A57-4C5E-7791-F3EB-6BA4CBD99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496"/>
                  <a:ext cx="370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4" name="Rectangle 22">
                  <a:extLst>
                    <a:ext uri="{FF2B5EF4-FFF2-40B4-BE49-F238E27FC236}">
                      <a16:creationId xmlns:a16="http://schemas.microsoft.com/office/drawing/2014/main" id="{C8769128-9DAF-B7E9-D233-C0FECA809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96"/>
                  <a:ext cx="375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00" name="Group 25">
                <a:extLst>
                  <a:ext uri="{FF2B5EF4-FFF2-40B4-BE49-F238E27FC236}">
                    <a16:creationId xmlns:a16="http://schemas.microsoft.com/office/drawing/2014/main" id="{EF68694E-3297-D4B0-0F03-E1C65ECB2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899"/>
                <a:ext cx="3759" cy="518"/>
                <a:chOff x="0" y="1899"/>
                <a:chExt cx="3759" cy="518"/>
              </a:xfrm>
            </p:grpSpPr>
            <p:sp>
              <p:nvSpPr>
                <p:cNvPr id="12301" name="Rectangle 9">
                  <a:extLst>
                    <a:ext uri="{FF2B5EF4-FFF2-40B4-BE49-F238E27FC236}">
                      <a16:creationId xmlns:a16="http://schemas.microsoft.com/office/drawing/2014/main" id="{47E3B834-2818-85BE-62F7-C28A6DFAD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899"/>
                  <a:ext cx="3703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 total do </a:t>
                  </a:r>
                  <a:r>
                    <a:rPr lang="pt-BR" altLang="pt-BR" sz="9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LL acumulado do GT seria de R$ 22.000 </a:t>
                  </a:r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 a </a:t>
                  </a:r>
                  <a:r>
                    <a:rPr lang="pt-BR" altLang="pt-BR" sz="9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carga tributaria total </a:t>
                  </a:r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suportada pelo grupo seria de R$ 8.000.  </a:t>
                  </a:r>
                </a:p>
                <a:p>
                  <a:pPr algn="just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2" name="Rectangle 24">
                  <a:extLst>
                    <a:ext uri="{FF2B5EF4-FFF2-40B4-BE49-F238E27FC236}">
                      <a16:creationId xmlns:a16="http://schemas.microsoft.com/office/drawing/2014/main" id="{CBEFC048-127A-9AC1-0D20-5140973453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899"/>
                  <a:ext cx="375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292" name="Rectangle 27">
              <a:extLst>
                <a:ext uri="{FF2B5EF4-FFF2-40B4-BE49-F238E27FC236}">
                  <a16:creationId xmlns:a16="http://schemas.microsoft.com/office/drawing/2014/main" id="{5106885F-5D00-663A-EB37-97AF875CC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3765" cy="242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t-BR" altLang="pt-BR" sz="18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64ED93B-0186-7BD9-BE87-4ECC4DE30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32" y="270273"/>
            <a:ext cx="7565232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pt-BR" altLang="pt-B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Conclusão: O LL acumulado do GT aumenta em R$ 1.000 se o preço unitário é diminuído em R$ 2. </a:t>
            </a:r>
            <a:endParaRPr lang="pt-BR" alt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alt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000" dirty="0">
                <a:latin typeface="Times New Roman" panose="02020603050405020304" pitchFamily="18" charset="0"/>
              </a:rPr>
              <a:t>2. É um caminho fácil para valorizar o preço das ações.</a:t>
            </a:r>
          </a:p>
          <a:p>
            <a:endParaRPr lang="pt-BR" altLang="pt-BR" sz="2000" dirty="0">
              <a:latin typeface="Times New Roman" panose="02020603050405020304" pitchFamily="18" charset="0"/>
            </a:endParaRPr>
          </a:p>
          <a:p>
            <a:r>
              <a:rPr lang="pt-BR" altLang="pt-BR" sz="2000" dirty="0">
                <a:latin typeface="Times New Roman" panose="02020603050405020304" pitchFamily="18" charset="0"/>
              </a:rPr>
              <a:t>3. A contínua modificação dos preços de transferência pode determinar os seguintes Lucros Líquidos acumulados para o GT.</a:t>
            </a:r>
            <a:endParaRPr lang="pt-BR" altLang="pt-BR" sz="1000" dirty="0">
              <a:latin typeface="Times New Roman" panose="02020603050405020304" pitchFamily="18" charset="0"/>
            </a:endParaRPr>
          </a:p>
        </p:txBody>
      </p:sp>
      <p:grpSp>
        <p:nvGrpSpPr>
          <p:cNvPr id="13315" name="Group 21">
            <a:extLst>
              <a:ext uri="{FF2B5EF4-FFF2-40B4-BE49-F238E27FC236}">
                <a16:creationId xmlns:a16="http://schemas.microsoft.com/office/drawing/2014/main" id="{2E0013C9-2348-85CA-0213-728B738A9FF6}"/>
              </a:ext>
            </a:extLst>
          </p:cNvPr>
          <p:cNvGrpSpPr>
            <a:grpSpLocks/>
          </p:cNvGrpSpPr>
          <p:nvPr/>
        </p:nvGrpSpPr>
        <p:grpSpPr bwMode="auto">
          <a:xfrm>
            <a:off x="2534840" y="2832495"/>
            <a:ext cx="4074319" cy="1994297"/>
            <a:chOff x="-3" y="1552"/>
            <a:chExt cx="3566" cy="1675"/>
          </a:xfrm>
        </p:grpSpPr>
        <p:grpSp>
          <p:nvGrpSpPr>
            <p:cNvPr id="13316" name="Group 19">
              <a:extLst>
                <a:ext uri="{FF2B5EF4-FFF2-40B4-BE49-F238E27FC236}">
                  <a16:creationId xmlns:a16="http://schemas.microsoft.com/office/drawing/2014/main" id="{7BD414FC-9F07-CCB7-FB0C-D9D1AB780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55"/>
              <a:ext cx="3560" cy="1669"/>
              <a:chOff x="0" y="1555"/>
              <a:chExt cx="3560" cy="1669"/>
            </a:xfrm>
          </p:grpSpPr>
          <p:grpSp>
            <p:nvGrpSpPr>
              <p:cNvPr id="13318" name="Group 10">
                <a:extLst>
                  <a:ext uri="{FF2B5EF4-FFF2-40B4-BE49-F238E27FC236}">
                    <a16:creationId xmlns:a16="http://schemas.microsoft.com/office/drawing/2014/main" id="{D542F99E-0240-B188-65CF-9ECA37DB24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555"/>
                <a:ext cx="3560" cy="518"/>
                <a:chOff x="0" y="1555"/>
                <a:chExt cx="3560" cy="518"/>
              </a:xfrm>
            </p:grpSpPr>
            <p:sp>
              <p:nvSpPr>
                <p:cNvPr id="13331" name="Rectangle 4">
                  <a:extLst>
                    <a:ext uri="{FF2B5EF4-FFF2-40B4-BE49-F238E27FC236}">
                      <a16:creationId xmlns:a16="http://schemas.microsoft.com/office/drawing/2014/main" id="{1CC372C8-1A2F-2741-950A-ED7EC7288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555"/>
                  <a:ext cx="350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pt-BR" altLang="pt-BR" sz="9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ESCALA DE CRESCIMENTO DO LL ACUMULADO DE ACORDO COM A VARIAÇÃO DO PT</a:t>
                  </a:r>
                  <a:endParaRPr lang="pt-BR" altLang="pt-BR" sz="9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2" name="Rectangle 9">
                  <a:extLst>
                    <a:ext uri="{FF2B5EF4-FFF2-40B4-BE49-F238E27FC236}">
                      <a16:creationId xmlns:a16="http://schemas.microsoft.com/office/drawing/2014/main" id="{610F8324-0E78-DD7F-E7F1-75DB58636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555"/>
                  <a:ext cx="356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19" name="Group 12">
                <a:extLst>
                  <a:ext uri="{FF2B5EF4-FFF2-40B4-BE49-F238E27FC236}">
                    <a16:creationId xmlns:a16="http://schemas.microsoft.com/office/drawing/2014/main" id="{99E31E03-8418-49A5-E83E-8155D5913A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073"/>
                <a:ext cx="1780" cy="403"/>
                <a:chOff x="0" y="2073"/>
                <a:chExt cx="1780" cy="403"/>
              </a:xfrm>
            </p:grpSpPr>
            <p:sp>
              <p:nvSpPr>
                <p:cNvPr id="13329" name="Rectangle 5">
                  <a:extLst>
                    <a:ext uri="{FF2B5EF4-FFF2-40B4-BE49-F238E27FC236}">
                      <a16:creationId xmlns:a16="http://schemas.microsoft.com/office/drawing/2014/main" id="{13C01615-8CAB-17CA-B54B-41D4DA36B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2073"/>
                  <a:ext cx="172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pt-BR" altLang="pt-BR" sz="9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PREÇO DE TRANSFERÊNCIA</a:t>
                  </a:r>
                  <a:endParaRPr lang="pt-BR" altLang="pt-BR" sz="9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0" name="Rectangle 11">
                  <a:extLst>
                    <a:ext uri="{FF2B5EF4-FFF2-40B4-BE49-F238E27FC236}">
                      <a16:creationId xmlns:a16="http://schemas.microsoft.com/office/drawing/2014/main" id="{01EADAAC-7073-7E2F-C77D-BB1CB20ED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073"/>
                  <a:ext cx="17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20" name="Group 14">
                <a:extLst>
                  <a:ext uri="{FF2B5EF4-FFF2-40B4-BE49-F238E27FC236}">
                    <a16:creationId xmlns:a16="http://schemas.microsoft.com/office/drawing/2014/main" id="{C238CA82-C071-54C8-7FDD-156119CB4C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0" y="2073"/>
                <a:ext cx="1780" cy="403"/>
                <a:chOff x="1780" y="2073"/>
                <a:chExt cx="1780" cy="403"/>
              </a:xfrm>
            </p:grpSpPr>
            <p:sp>
              <p:nvSpPr>
                <p:cNvPr id="13327" name="Rectangle 6">
                  <a:extLst>
                    <a:ext uri="{FF2B5EF4-FFF2-40B4-BE49-F238E27FC236}">
                      <a16:creationId xmlns:a16="http://schemas.microsoft.com/office/drawing/2014/main" id="{62BE9D3B-52D9-4282-772A-B2F1142A3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8" y="2073"/>
                  <a:ext cx="172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pt-BR" altLang="pt-BR" sz="9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LUCRO LÍQUIDO</a:t>
                  </a:r>
                  <a:endParaRPr lang="pt-BR" altLang="pt-BR" sz="9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pt-BR" altLang="pt-BR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28" name="Rectangle 13">
                  <a:extLst>
                    <a:ext uri="{FF2B5EF4-FFF2-40B4-BE49-F238E27FC236}">
                      <a16:creationId xmlns:a16="http://schemas.microsoft.com/office/drawing/2014/main" id="{7AF08E83-4555-7C47-8471-360AD6E46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" y="2073"/>
                  <a:ext cx="17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21" name="Group 16">
                <a:extLst>
                  <a:ext uri="{FF2B5EF4-FFF2-40B4-BE49-F238E27FC236}">
                    <a16:creationId xmlns:a16="http://schemas.microsoft.com/office/drawing/2014/main" id="{91224503-0048-4BA5-646E-776C16EE27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476"/>
                <a:ext cx="1780" cy="748"/>
                <a:chOff x="0" y="2476"/>
                <a:chExt cx="1780" cy="748"/>
              </a:xfrm>
            </p:grpSpPr>
            <p:sp>
              <p:nvSpPr>
                <p:cNvPr id="13325" name="Rectangle 7">
                  <a:extLst>
                    <a:ext uri="{FF2B5EF4-FFF2-40B4-BE49-F238E27FC236}">
                      <a16:creationId xmlns:a16="http://schemas.microsoft.com/office/drawing/2014/main" id="{142CDF30-8CE8-F8CA-6E17-630C31EE6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2476"/>
                  <a:ext cx="1724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R$ 10</a:t>
                  </a:r>
                </a:p>
                <a:p>
                  <a:pPr algn="ct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R$   8</a:t>
                  </a:r>
                </a:p>
                <a:p>
                  <a:pPr algn="ct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R$   6</a:t>
                  </a:r>
                </a:p>
                <a:p>
                  <a:pPr algn="ct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R$   4</a:t>
                  </a:r>
                </a:p>
                <a:p>
                  <a:pPr algn="ctr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26" name="Rectangle 15">
                  <a:extLst>
                    <a:ext uri="{FF2B5EF4-FFF2-40B4-BE49-F238E27FC236}">
                      <a16:creationId xmlns:a16="http://schemas.microsoft.com/office/drawing/2014/main" id="{5FC3B45E-C3BC-7A27-4FEB-926D09D12B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476"/>
                  <a:ext cx="178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22" name="Group 18">
                <a:extLst>
                  <a:ext uri="{FF2B5EF4-FFF2-40B4-BE49-F238E27FC236}">
                    <a16:creationId xmlns:a16="http://schemas.microsoft.com/office/drawing/2014/main" id="{31633E0A-2299-EED0-06E1-27DB72F4A5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0" y="2476"/>
                <a:ext cx="1780" cy="748"/>
                <a:chOff x="1780" y="2476"/>
                <a:chExt cx="1780" cy="748"/>
              </a:xfrm>
            </p:grpSpPr>
            <p:sp>
              <p:nvSpPr>
                <p:cNvPr id="13323" name="Rectangle 8">
                  <a:extLst>
                    <a:ext uri="{FF2B5EF4-FFF2-40B4-BE49-F238E27FC236}">
                      <a16:creationId xmlns:a16="http://schemas.microsoft.com/office/drawing/2014/main" id="{F2E3AA84-3EE3-63AC-D70F-6EECEB7BE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8" y="2476"/>
                  <a:ext cx="1724" cy="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R$ 21.000</a:t>
                  </a:r>
                </a:p>
                <a:p>
                  <a:pPr algn="ct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R$ 22.000</a:t>
                  </a:r>
                </a:p>
                <a:p>
                  <a:pPr algn="ct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R$ 23.000</a:t>
                  </a:r>
                </a:p>
                <a:p>
                  <a:pPr algn="ctr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R$ 24.000</a:t>
                  </a:r>
                </a:p>
                <a:p>
                  <a:pPr algn="ctr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24" name="Rectangle 17">
                  <a:extLst>
                    <a:ext uri="{FF2B5EF4-FFF2-40B4-BE49-F238E27FC236}">
                      <a16:creationId xmlns:a16="http://schemas.microsoft.com/office/drawing/2014/main" id="{1F777FB5-E74E-23AD-DA37-3599E6E22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0" y="2476"/>
                  <a:ext cx="1780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3317" name="Rectangle 20">
              <a:extLst>
                <a:ext uri="{FF2B5EF4-FFF2-40B4-BE49-F238E27FC236}">
                  <a16:creationId xmlns:a16="http://schemas.microsoft.com/office/drawing/2014/main" id="{81CB6588-27EF-891E-AFF0-7136F2DAE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1552"/>
              <a:ext cx="3566" cy="167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t-BR" altLang="pt-BR" sz="18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7F334D-5958-F468-ED34-6BEC2A81D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683" y="603021"/>
            <a:ext cx="698063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Carga tributária efetiva (CTE) suportada pelo GT de acordo com a variação do preço de transferência: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= R$ 10; CTE = (9.000 : 30.000) x 100% = </a:t>
            </a:r>
            <a:r>
              <a:rPr lang="pt-BR" alt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pt-BR" altLang="pt-BR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= R$  8; CTE = (8.000 : 30.000) x 100% = </a:t>
            </a:r>
            <a:r>
              <a:rPr lang="pt-BR" altLang="pt-BR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  <a:endParaRPr lang="pt-BR" altLang="pt-BR" sz="1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= R$  6; CTE = (7.000 : 30.000) x 100% = </a:t>
            </a:r>
            <a:r>
              <a:rPr lang="pt-BR" alt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pt-BR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CENÁRIO INTERNACIONAL</a:t>
            </a:r>
            <a:endParaRPr lang="pt-BR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497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2012 a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Apple, Microsoft, Google, </a:t>
            </a:r>
            <a:r>
              <a:rPr lang="pt-BR" sz="2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Ebay, Yahoo e Facebook</a:t>
            </a: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faturaram, juntas, </a:t>
            </a:r>
            <a:r>
              <a:rPr lang="pt-B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7,7 bilhões de dólares no Reino Unido</a:t>
            </a: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mas recolheram apenas </a:t>
            </a: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43,75 milhões em impostos sobre a renda, o que representa cerca de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0,6%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e 2019,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Google, sozinho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conseguiu que seus lucros de 40 bilhões de dólares não fossem tributados.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Companhia FedEx</a:t>
            </a: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transferiu o lucro gerado no </a:t>
            </a:r>
            <a:r>
              <a:rPr lang="pt-B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</a:t>
            </a:r>
            <a:r>
              <a:rPr lang="pt-B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sil, México e França para Luxemburgo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onde obtinha uma tributação de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0,25%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semelhante ocorreu com a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Starbucks</a:t>
            </a: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maior cadeia mundial de cafés</a:t>
            </a: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pagou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apenas 8,6 milhões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libras em impostos totais no Reino Unido </a:t>
            </a:r>
            <a:r>
              <a:rPr lang="pt-B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 longo de 13 anos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quando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faturou 3,1 bilhão de libras no país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091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45" y="278286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Retângulo 8">
            <a:extLst>
              <a:ext uri="{FF2B5EF4-FFF2-40B4-BE49-F238E27FC236}">
                <a16:creationId xmlns:a16="http://schemas.microsoft.com/office/drawing/2014/main" id="{257A96D0-10B5-BB31-55A0-D9B255DED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86" y="1642850"/>
            <a:ext cx="415259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pt-BR" altLang="pt-BR" sz="28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altLang="pt-BR" sz="28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not accusing you of being illegal, we are accusing you of being immoral</a:t>
            </a:r>
            <a:r>
              <a:rPr lang="pt-BR" altLang="pt-BR" sz="2800" b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3" name="Imagem 10">
            <a:extLst>
              <a:ext uri="{FF2B5EF4-FFF2-40B4-BE49-F238E27FC236}">
                <a16:creationId xmlns:a16="http://schemas.microsoft.com/office/drawing/2014/main" id="{C5D97CB7-52ED-E6E0-A121-56E24C90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464469"/>
            <a:ext cx="2963091" cy="28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9">
            <a:extLst>
              <a:ext uri="{FF2B5EF4-FFF2-40B4-BE49-F238E27FC236}">
                <a16:creationId xmlns:a16="http://schemas.microsoft.com/office/drawing/2014/main" id="{2555498B-0251-D0C3-80E2-FA11AC3D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6" y="3338424"/>
            <a:ext cx="3851275" cy="9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82000"/>
              </a:lnSpc>
            </a:pPr>
            <a:r>
              <a:rPr lang="en-GB" altLang="pt-BR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Margaret Hodge</a:t>
            </a:r>
          </a:p>
          <a:p>
            <a:pPr algn="ctr">
              <a:lnSpc>
                <a:spcPct val="82000"/>
              </a:lnSpc>
            </a:pPr>
            <a:r>
              <a:rPr lang="en-GB" altLang="pt-BR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Chair of the Public Accounts Committee </a:t>
            </a:r>
            <a:r>
              <a:rPr lang="pt-BR" altLang="pt-BR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(UK)</a:t>
            </a:r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CD82A709-B58D-6F91-7D82-398EC6CA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49" y="260350"/>
            <a:ext cx="8031170" cy="12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pt-BR" alt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Crise do Sistema Tributário Internacional </a:t>
            </a:r>
          </a:p>
          <a:p>
            <a:pPr algn="ctr"/>
            <a:r>
              <a:rPr lang="pt-BR" alt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Erosion and Profit Shifting</a:t>
            </a:r>
          </a:p>
          <a:p>
            <a:pPr algn="ctr"/>
            <a:r>
              <a:rPr lang="pt-BR" alt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Planejamento Tributário e </a:t>
            </a:r>
            <a:r>
              <a:rPr lang="pt-BR" altLang="pt-BR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pt-BR" alt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Morality</a:t>
            </a:r>
            <a:r>
              <a:rPr lang="pt-BR" alt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17106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</a:t>
            </a:r>
            <a:r>
              <a:rPr lang="pt-BR" sz="2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Justice Network, rede mundial de pesquisadores e ativistas para promoção da justiça fiscal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estima-se que cerca de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245 bilhões de dólares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são perdidos anualmente para multinacionais que transferem seus rendimentos para paraísos fiscais.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Segundo a </a:t>
            </a:r>
            <a:r>
              <a:rPr lang="pt-BR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OCDE</a:t>
            </a: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em estudo realizado em 2015, os planejamentos tributá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rios abusivos são responsáveis pela queda na arrecadação dos países num montante global estimado de </a:t>
            </a:r>
            <a:r>
              <a:rPr lang="pt-BR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 bilhões de dólares ao ano</a:t>
            </a:r>
            <a:r>
              <a:rPr lang="pt-B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Comissão Econômica para a América Latina (CEPAL), uma </a:t>
            </a:r>
            <a:r>
              <a:rPr lang="pt-BR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 cinco comissões regionais da Organização das Nações Unidas, estima que a evasão e a elisão fiscais custaram, em 2014, à América Latina o equivalente a 4% do PIB da região.</a:t>
            </a:r>
            <a:endParaRPr lang="pt-BR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5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pt-BR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Missing Profits of Nations</a:t>
            </a:r>
          </a:p>
          <a:p>
            <a:pPr algn="ctr">
              <a:spcBef>
                <a:spcPct val="0"/>
              </a:spcBef>
            </a:pPr>
            <a:r>
              <a:rPr lang="en-US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lucros perdidos das nações</a:t>
            </a:r>
            <a:r>
              <a:rPr lang="en-US" altLang="pt-B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en-US" altLang="pt-BR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- Scientific Research</a:t>
            </a:r>
          </a:p>
          <a:p>
            <a:pPr algn="ctr">
              <a:spcBef>
                <a:spcPct val="0"/>
              </a:spcBef>
            </a:pPr>
            <a:r>
              <a:rPr lang="en-US" altLang="pt-BR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Gabriel Zucman</a:t>
            </a:r>
          </a:p>
          <a:p>
            <a:pPr algn="ctr">
              <a:spcBef>
                <a:spcPct val="0"/>
              </a:spcBef>
            </a:pPr>
            <a:r>
              <a:rPr lang="en-US" altLang="pt-BR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(Coordinator - UC Berkeley</a:t>
            </a:r>
            <a:r>
              <a:rPr lang="en-US" altLang="pt-B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pt-B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July/2018</a:t>
            </a:r>
            <a:r>
              <a:rPr lang="en-US" altLang="pt-BR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9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CRÍTICAS -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Missing Profits of Nations</a:t>
            </a:r>
          </a:p>
          <a:p>
            <a:pPr algn="ctr">
              <a:spcBef>
                <a:spcPct val="0"/>
              </a:spcBef>
            </a:pPr>
            <a:endParaRPr lang="en-US" altLang="pt-BR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multinationals shift profits offshore???</a:t>
            </a:r>
          </a:p>
          <a:p>
            <a:pPr algn="just">
              <a:spcBef>
                <a:spcPct val="0"/>
              </a:spcBef>
            </a:pPr>
            <a:endParaRPr lang="en-US" altLang="pt-BR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ways firms shift profits to low-tax countries:</a:t>
            </a:r>
          </a:p>
          <a:p>
            <a:pPr algn="just">
              <a:spcBef>
                <a:spcPct val="0"/>
              </a:spcBef>
            </a:pPr>
            <a:endParaRPr lang="en-US" altLang="pt-BR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of </a:t>
            </a:r>
            <a:r>
              <a:rPr lang="en-US" alt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intra-group</a:t>
            </a:r>
            <a:r>
              <a:rPr lang="en-US" alt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export and import prices;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Intra-group</a:t>
            </a:r>
            <a:r>
              <a:rPr lang="en-US" alt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 payments (tax deductible);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location of intangibles.</a:t>
            </a:r>
          </a:p>
          <a:p>
            <a:pPr algn="ctr">
              <a:spcBef>
                <a:spcPct val="0"/>
              </a:spcBef>
            </a:pPr>
            <a:endParaRPr lang="pt-BR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4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4C68721-5381-BE84-98BA-35AEE6A7116E}"/>
              </a:ext>
            </a:extLst>
          </p:cNvPr>
          <p:cNvSpPr txBox="1"/>
          <p:nvPr/>
        </p:nvSpPr>
        <p:spPr>
          <a:xfrm>
            <a:off x="1307306" y="659370"/>
            <a:ext cx="62864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Desafios da implantação do padrão OCDE aos preços de transferência no Brasil</a:t>
            </a:r>
            <a:endParaRPr lang="pt-BR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Projeto BEPS – Base Erosion and Profit Shifting</a:t>
            </a:r>
          </a:p>
          <a:p>
            <a:pPr algn="just"/>
            <a:endParaRPr lang="pt-BR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AÇÃO DA OCDE PARA O COMBATE À EROSÃO DA BASE TRIBUTÁRIA E À TRANSFERÊNCIA DE LUCROS</a:t>
            </a:r>
          </a:p>
        </p:txBody>
      </p:sp>
    </p:spTree>
    <p:extLst>
      <p:ext uri="{BB962C8B-B14F-4D97-AF65-F5344CB8AC3E}">
        <p14:creationId xmlns:p14="http://schemas.microsoft.com/office/powerpoint/2010/main" val="3947830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1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1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1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1 – Abordar os desafios fiscais da economia digital;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2 – Neutralizar os efeitos dos instrumentos híbridos (</a:t>
            </a:r>
            <a:r>
              <a:rPr lang="pt-BR" altLang="pt-BR" sz="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hibrid</a:t>
            </a:r>
            <a:r>
              <a:rPr lang="pt-BR" altLang="pt-BR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r>
              <a:rPr lang="pt-BR" altLang="pt-B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3 – Reforçar as normas relativas às SEC (Sociedades Estrangeiras Controladas);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4 – Limitar a erosão da base tributária através da dedução de juros e outras compensações financeiras (regimes preferenciais);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5 – Combater de modo mais eficaz as práticas tributárias prejudiciais, tendo em conta a transparência e a substância;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6 - Prevenir a utilização abusiva do convênio (</a:t>
            </a:r>
            <a:r>
              <a:rPr lang="pt-BR" altLang="pt-BR" sz="9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treaty</a:t>
            </a:r>
            <a:r>
              <a:rPr lang="pt-BR" altLang="pt-BR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shopping</a:t>
            </a:r>
            <a:r>
              <a:rPr lang="pt-BR" altLang="pt-B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7 – Prevenir </a:t>
            </a:r>
            <a:r>
              <a:rPr lang="pt-BR" altLang="pt-B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status de Estabelecimento Permanente seja artificialmente evitado;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8 – Ativos intangíveis;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Ação 9 – Riscos e capital;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Ação 10 – Outras transações de alto risco</a:t>
            </a:r>
            <a:r>
              <a:rPr lang="pt-BR" altLang="pt-BR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Ação 11 – Estabelecer metodologias para coletar e analisar os dados sobre os fenômenos econômicos da erosão da base tributária e da transferência de lucros e as ações para remediá-las (transparência internacional em matéria de planejamento tributário);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Ação 12 – Exigir que os contribuintes revelem os seus esquemas de planejamento tributário agressivo (a transparência diz também respeito aos preços de transferência e à análise da cadeia de valor;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13 – Reexaminar a documentação de preços de transferência;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Ação 14 – Tornar mais efetivos os instrumentos de resolução das disputas;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9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15 – Desenvolver um instrumento multilateral.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1000" i="1" dirty="0">
              <a:latin typeface="Arial" panose="020B0604020202020204" pitchFamily="34" charset="0"/>
            </a:endParaRPr>
          </a:p>
          <a:p>
            <a:pPr algn="just"/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28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47550" y="321150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AÇÕES 8, 9 e 10  – GARANTIR QUE OS PREÇOS DE TRANSFERÊNCIA ESTEJAM ALINHADOS COM A CRIAÇÃO DE VALOR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8 – Ativos intangíveis;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Ação 9 – Riscos e capital;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Ação 10 – Outras transações de alto risco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13 – Reexaminar a documentação de preços de transferência.</a:t>
            </a:r>
          </a:p>
        </p:txBody>
      </p:sp>
    </p:spTree>
    <p:extLst>
      <p:ext uri="{BB962C8B-B14F-4D97-AF65-F5344CB8AC3E}">
        <p14:creationId xmlns:p14="http://schemas.microsoft.com/office/powerpoint/2010/main" val="1458983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 15 – Desenvolver um instrumento multilateral de assistência mútua interestatal e de intercambio de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10862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3">
            <a:extLst>
              <a:ext uri="{FF2B5EF4-FFF2-40B4-BE49-F238E27FC236}">
                <a16:creationId xmlns:a16="http://schemas.microsoft.com/office/drawing/2014/main" id="{D88912BE-9995-8F4F-5646-1DE9E6BE7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7" y="86916"/>
            <a:ext cx="22145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Display/Camera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Display </a:t>
            </a:r>
            <a:r>
              <a:rPr lang="pt-BR" altLang="pt-BR" sz="10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 or Japan)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Touch screen </a:t>
            </a:r>
            <a:r>
              <a:rPr lang="en-US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(U.S. or Chinese Taipei)</a:t>
            </a:r>
            <a:r>
              <a:rPr lang="en-US" altLang="pt-BR" sz="1350" b="1" i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pt-BR" altLang="pt-BR" sz="135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CaixaDeTexto 4">
            <a:extLst>
              <a:ext uri="{FF2B5EF4-FFF2-40B4-BE49-F238E27FC236}">
                <a16:creationId xmlns:a16="http://schemas.microsoft.com/office/drawing/2014/main" id="{1616CEFA-F533-AA48-DCDA-6A6376EC5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86916"/>
            <a:ext cx="243006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Radio Frequency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Baseband, transceiver </a:t>
            </a: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(Germany)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r>
              <a:rPr lang="pt-BR" altLang="pt-BR" sz="105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(U.S.)</a:t>
            </a:r>
            <a:r>
              <a:rPr lang="pt-BR" altLang="pt-BR" sz="1350" b="1" i="1">
                <a:latin typeface="Arial" panose="020B0604020202020204" pitchFamily="34" charset="0"/>
              </a:rPr>
              <a:t> </a:t>
            </a: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38916" name="CaixaDeTexto 5">
            <a:extLst>
              <a:ext uri="{FF2B5EF4-FFF2-40B4-BE49-F238E27FC236}">
                <a16:creationId xmlns:a16="http://schemas.microsoft.com/office/drawing/2014/main" id="{318D272F-086A-BF1F-0407-863BE79D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835" y="735807"/>
            <a:ext cx="89159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processor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(Korea) </a:t>
            </a:r>
            <a:endParaRPr lang="pt-BR" altLang="pt-BR" sz="105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Retângulo 8">
            <a:extLst>
              <a:ext uri="{FF2B5EF4-FFF2-40B4-BE49-F238E27FC236}">
                <a16:creationId xmlns:a16="http://schemas.microsoft.com/office/drawing/2014/main" id="{81039A03-7514-ABF5-574B-1C5FC3C98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2" y="3651647"/>
            <a:ext cx="8905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Flash </a:t>
            </a: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(Korea) </a:t>
            </a:r>
            <a:endParaRPr lang="pt-BR" altLang="pt-BR" sz="105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8" name="Retângulo 9">
            <a:extLst>
              <a:ext uri="{FF2B5EF4-FFF2-40B4-BE49-F238E27FC236}">
                <a16:creationId xmlns:a16="http://schemas.microsoft.com/office/drawing/2014/main" id="{24700FB8-DCBF-81EF-255C-28F4EC9A6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92" y="4516041"/>
            <a:ext cx="129659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WIFI/BT, GPS </a:t>
            </a: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(U.S.)</a:t>
            </a:r>
            <a:r>
              <a:rPr lang="pt-BR" altLang="pt-BR" sz="105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pt-BR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9" name="Retângulo 10">
            <a:extLst>
              <a:ext uri="{FF2B5EF4-FFF2-40B4-BE49-F238E27FC236}">
                <a16:creationId xmlns:a16="http://schemas.microsoft.com/office/drawing/2014/main" id="{A967AD58-ADD9-BAFA-1116-657EB1C0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16041"/>
            <a:ext cx="145851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Power management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Main device </a:t>
            </a: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(Germany) </a:t>
            </a:r>
            <a:endParaRPr lang="pt-BR" altLang="pt-BR" sz="105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0" name="Retângulo 11">
            <a:extLst>
              <a:ext uri="{FF2B5EF4-FFF2-40B4-BE49-F238E27FC236}">
                <a16:creationId xmlns:a16="http://schemas.microsoft.com/office/drawing/2014/main" id="{4B373154-D47C-03A8-D321-A1DAE9039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1" y="3219450"/>
            <a:ext cx="796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Battery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(Korea)</a:t>
            </a:r>
            <a:r>
              <a:rPr lang="pt-BR" altLang="pt-BR" sz="1350" b="1" i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pt-BR" altLang="pt-BR" sz="135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8921" name="Retângulo 12">
            <a:extLst>
              <a:ext uri="{FF2B5EF4-FFF2-40B4-BE49-F238E27FC236}">
                <a16:creationId xmlns:a16="http://schemas.microsoft.com/office/drawing/2014/main" id="{31413A03-AB8C-91D1-6F8A-82E5661F2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4427935"/>
            <a:ext cx="2591991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Interface and sensors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>
                <a:latin typeface="Times New Roman" panose="02020603050405020304" pitchFamily="18" charset="0"/>
                <a:cs typeface="Times New Roman" panose="02020603050405020304" pitchFamily="18" charset="0"/>
              </a:rPr>
              <a:t>Touchscreen controller, audio CODEC </a:t>
            </a: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(U.S.)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050" i="1">
                <a:latin typeface="Times New Roman" panose="02020603050405020304" pitchFamily="18" charset="0"/>
                <a:cs typeface="Times New Roman" panose="02020603050405020304" pitchFamily="18" charset="0"/>
              </a:rPr>
              <a:t>E-compass</a:t>
            </a:r>
            <a:r>
              <a:rPr lang="pt-BR" altLang="pt-BR" sz="105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(Japan)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50" i="1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Accelerometer, gyroscope </a:t>
            </a:r>
            <a:r>
              <a:rPr lang="pt-BR" altLang="pt-BR" sz="105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(France) </a:t>
            </a:r>
            <a:endParaRPr lang="pt-BR" altLang="pt-BR" sz="105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883491A-6FCC-0370-B73A-39100603DB6B}"/>
              </a:ext>
            </a:extLst>
          </p:cNvPr>
          <p:cNvCxnSpPr/>
          <p:nvPr/>
        </p:nvCxnSpPr>
        <p:spPr>
          <a:xfrm>
            <a:off x="3492103" y="681038"/>
            <a:ext cx="108347" cy="432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B4EA805-020E-3944-4395-68E1DDCC1A2A}"/>
              </a:ext>
            </a:extLst>
          </p:cNvPr>
          <p:cNvCxnSpPr/>
          <p:nvPr/>
        </p:nvCxnSpPr>
        <p:spPr>
          <a:xfrm flipH="1">
            <a:off x="6137672" y="627460"/>
            <a:ext cx="108347" cy="485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9179A548-C639-BD98-080A-10ADF92C7F65}"/>
              </a:ext>
            </a:extLst>
          </p:cNvPr>
          <p:cNvCxnSpPr/>
          <p:nvPr/>
        </p:nvCxnSpPr>
        <p:spPr>
          <a:xfrm flipH="1">
            <a:off x="7056835" y="1275160"/>
            <a:ext cx="323850" cy="378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51E14DD8-7868-0DE9-A612-EDDCE2DB8CD8}"/>
              </a:ext>
            </a:extLst>
          </p:cNvPr>
          <p:cNvCxnSpPr/>
          <p:nvPr/>
        </p:nvCxnSpPr>
        <p:spPr>
          <a:xfrm flipV="1">
            <a:off x="1818085" y="3436144"/>
            <a:ext cx="377428" cy="107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6E112401-9E75-FAC7-37F7-E2C7E8B25673}"/>
              </a:ext>
            </a:extLst>
          </p:cNvPr>
          <p:cNvCxnSpPr/>
          <p:nvPr/>
        </p:nvCxnSpPr>
        <p:spPr>
          <a:xfrm flipV="1">
            <a:off x="1925241" y="4030266"/>
            <a:ext cx="378619" cy="432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0C6E96B-2B63-6354-631A-7C6E7329BC9F}"/>
              </a:ext>
            </a:extLst>
          </p:cNvPr>
          <p:cNvCxnSpPr>
            <a:stCxn id="38919" idx="0"/>
          </p:cNvCxnSpPr>
          <p:nvPr/>
        </p:nvCxnSpPr>
        <p:spPr>
          <a:xfrm flipV="1">
            <a:off x="5301258" y="4083844"/>
            <a:ext cx="26790" cy="432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D0322A72-CC75-B5F6-C66D-4458478A2861}"/>
              </a:ext>
            </a:extLst>
          </p:cNvPr>
          <p:cNvCxnSpPr/>
          <p:nvPr/>
        </p:nvCxnSpPr>
        <p:spPr>
          <a:xfrm flipH="1" flipV="1">
            <a:off x="7056835" y="3543301"/>
            <a:ext cx="215503" cy="108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108A7CE-5123-DE85-8995-D7C36F0FEE5C}"/>
              </a:ext>
            </a:extLst>
          </p:cNvPr>
          <p:cNvCxnSpPr/>
          <p:nvPr/>
        </p:nvCxnSpPr>
        <p:spPr>
          <a:xfrm flipH="1" flipV="1">
            <a:off x="6407944" y="4083844"/>
            <a:ext cx="378619" cy="485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8930" name="Picture 2" descr="http://88mph.com.br/wp-content/uploads/2014/11/xlg_1000-iphone-6-plusjpg_1410288014.jpg">
            <a:hlinkClick r:id="rId2"/>
            <a:extLst>
              <a:ext uri="{FF2B5EF4-FFF2-40B4-BE49-F238E27FC236}">
                <a16:creationId xmlns:a16="http://schemas.microsoft.com/office/drawing/2014/main" id="{214BC318-F1D8-7832-B79C-7D65B6C8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13235"/>
            <a:ext cx="4861322" cy="2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25591EB3-80AB-7FFA-4650-8E769E9277D7}"/>
              </a:ext>
            </a:extLst>
          </p:cNvPr>
          <p:cNvSpPr/>
          <p:nvPr/>
        </p:nvSpPr>
        <p:spPr>
          <a:xfrm>
            <a:off x="819745" y="249436"/>
            <a:ext cx="944166" cy="20514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GCC/GVC</a:t>
            </a:r>
          </a:p>
          <a:p>
            <a:pPr algn="ctr" eaLnBrk="1" hangingPunct="1">
              <a:defRPr/>
            </a:pPr>
            <a:r>
              <a:rPr lang="pt-BR" sz="105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iPhone</a:t>
            </a:r>
            <a:r>
              <a:rPr lang="pt-BR" sz="10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Apple</a:t>
            </a:r>
          </a:p>
          <a:p>
            <a:pPr algn="ctr" eaLnBrk="1" hangingPunct="1">
              <a:defRPr/>
            </a:pPr>
            <a:endParaRPr lang="pt-BR" sz="105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pt-BR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pPr algn="ctr" eaLnBrk="1" hangingPunct="1">
              <a:defRPr/>
            </a:pPr>
            <a:r>
              <a:rPr lang="pt-BR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Germany</a:t>
            </a:r>
          </a:p>
          <a:p>
            <a:pPr algn="ctr" eaLnBrk="1" hangingPunct="1">
              <a:defRPr/>
            </a:pPr>
            <a:r>
              <a:rPr lang="pt-BR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France</a:t>
            </a:r>
          </a:p>
          <a:p>
            <a:pPr algn="ctr" eaLnBrk="1" hangingPunct="1">
              <a:defRPr/>
            </a:pPr>
            <a:r>
              <a:rPr lang="pt-BR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</a:p>
          <a:p>
            <a:pPr algn="ctr" eaLnBrk="1" hangingPunct="1">
              <a:defRPr/>
            </a:pPr>
            <a:r>
              <a:rPr lang="pt-BR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</a:p>
          <a:p>
            <a:pPr algn="ctr" eaLnBrk="1" hangingPunct="1">
              <a:defRPr/>
            </a:pPr>
            <a:r>
              <a:rPr lang="pt-BR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Korea</a:t>
            </a:r>
          </a:p>
          <a:p>
            <a:pPr algn="ctr" eaLnBrk="1" hangingPunct="1">
              <a:defRPr/>
            </a:pPr>
            <a:endParaRPr lang="pt-BR" sz="105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TENDÊNCIAS PÓS BEPS</a:t>
            </a:r>
          </a:p>
          <a:p>
            <a:pPr algn="just"/>
            <a:endParaRPr lang="pt-BR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 padrão </a:t>
            </a:r>
            <a:r>
              <a:rPr lang="pt-B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Arm´s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continuará sendo o padrão global para orientar a aplicação das regras de preços de transferência;</a:t>
            </a:r>
          </a:p>
          <a:p>
            <a:pPr algn="just"/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As mesmas incertezas permanecem quanto ao escopo efetivo da ALS em relação às diversas operações, somadas à complexidade devido à aplicação da análise funcional e de risco;</a:t>
            </a:r>
          </a:p>
          <a:p>
            <a:pPr algn="just"/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Princípio da prevalência da substância econômica sobre a forma legal.</a:t>
            </a: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1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TENDÊNCIAS PÓS BEPS</a:t>
            </a:r>
          </a:p>
          <a:p>
            <a:pPr algn="just"/>
            <a:r>
              <a:rPr lang="pt-B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CRÍTICAS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Historicamente, o princípio ALS apresenta várias fragilidades que comprometem sua efetividade como padrão de controle de operações entre empresas associadas, a saber: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ausência de comparáveis razoáveis no mercado livre que efetivamente permitam a aplicação do princípio;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riscos da dupla tributação econômica;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grau de insegurança operacional e legal;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alto custo de conformidade que gera para os contribuintes e administrações tributárias</a:t>
            </a: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22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TENDÊNCIAS PÓS BEPS</a:t>
            </a:r>
          </a:p>
          <a:p>
            <a:pPr algn="just"/>
            <a:r>
              <a:rPr lang="pt-B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CRÍTICAS</a:t>
            </a:r>
          </a:p>
          <a:p>
            <a:pPr algn="just"/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Além disso, as metodologias de cálculo para determinar o valor sob condições normais de mercado são completamente ineficientes para alocar adequadamente o chamado prêmio de eficiência do grupo ETN, como resultado da integração econômica, traduzida em retornos crescentes com economias de escala e efeitos sinérgicos.</a:t>
            </a: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4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9237"/>
            <a:ext cx="6857999" cy="514241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900" y="547774"/>
            <a:ext cx="5343248" cy="39104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TENDÊNCIAS PÓS BEPS</a:t>
            </a:r>
            <a:endParaRPr lang="en-US" dirty="0">
              <a:solidFill>
                <a:srgbClr val="374295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85A18E2-42E8-445F-8B60-CD35C430861B}"/>
              </a:ext>
            </a:extLst>
          </p:cNvPr>
          <p:cNvSpPr/>
          <p:nvPr/>
        </p:nvSpPr>
        <p:spPr>
          <a:xfrm>
            <a:off x="1438344" y="910021"/>
            <a:ext cx="626731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pt-BR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Missing Profits of Nations </a:t>
            </a:r>
            <a:r>
              <a:rPr lang="en-US" alt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(UC-Berkeley- July/2018)</a:t>
            </a:r>
            <a:endParaRPr lang="en-US" alt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pt-B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Multinationals outspend tax authorities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8BAD5CD-BD27-4635-8F34-53B6C4346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736" y="1646424"/>
            <a:ext cx="4044717" cy="2502329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7E6795B-8865-496E-9022-8C9B66003D33}"/>
              </a:ext>
            </a:extLst>
          </p:cNvPr>
          <p:cNvSpPr/>
          <p:nvPr/>
        </p:nvSpPr>
        <p:spPr>
          <a:xfrm>
            <a:off x="3319701" y="4152616"/>
            <a:ext cx="837822" cy="12442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pt-BR" sz="1089" dirty="0" err="1">
                <a:latin typeface="Garamond"/>
              </a:rPr>
              <a:t>Government</a:t>
            </a:r>
            <a:endParaRPr lang="pt-BR" sz="1089" dirty="0">
              <a:latin typeface="Garamond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8BF2A32-1F7E-4628-8858-976D023EF501}"/>
              </a:ext>
            </a:extLst>
          </p:cNvPr>
          <p:cNvSpPr/>
          <p:nvPr/>
        </p:nvSpPr>
        <p:spPr>
          <a:xfrm>
            <a:off x="5469211" y="4155766"/>
            <a:ext cx="506012" cy="1410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pt-BR" sz="1089" dirty="0">
                <a:latin typeface="Garamond"/>
              </a:rPr>
              <a:t>Private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3500C61-2679-4A19-8807-8AC815976501}"/>
              </a:ext>
            </a:extLst>
          </p:cNvPr>
          <p:cNvSpPr/>
          <p:nvPr/>
        </p:nvSpPr>
        <p:spPr>
          <a:xfrm>
            <a:off x="2110990" y="4454218"/>
            <a:ext cx="5193047" cy="2364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ct val="111000"/>
              </a:lnSpc>
            </a:pPr>
            <a:r>
              <a:rPr lang="pt-BR" sz="680" dirty="0" err="1">
                <a:latin typeface="Garamond"/>
              </a:rPr>
              <a:t>Source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is</a:t>
            </a:r>
            <a:r>
              <a:rPr lang="pt-BR" sz="680" dirty="0">
                <a:latin typeface="Garamond"/>
              </a:rPr>
              <a:t> LinkedIn, </a:t>
            </a:r>
            <a:r>
              <a:rPr lang="pt-BR" sz="680" dirty="0" err="1">
                <a:latin typeface="Garamond"/>
              </a:rPr>
              <a:t>but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the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government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count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is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corroborated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by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the</a:t>
            </a:r>
            <a:r>
              <a:rPr lang="pt-BR" sz="680" dirty="0">
                <a:latin typeface="Garamond"/>
              </a:rPr>
              <a:t> EY Transfer Pricing Tax </a:t>
            </a:r>
            <a:r>
              <a:rPr lang="pt-BR" sz="680" dirty="0" err="1">
                <a:latin typeface="Garamond"/>
              </a:rPr>
              <a:t>Authority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Survey</a:t>
            </a:r>
            <a:r>
              <a:rPr lang="pt-BR" sz="680" dirty="0">
                <a:latin typeface="Garamond"/>
              </a:rPr>
              <a:t> (2014). The </a:t>
            </a:r>
            <a:r>
              <a:rPr lang="pt-BR" sz="680" dirty="0" err="1">
                <a:latin typeface="Garamond"/>
              </a:rPr>
              <a:t>wage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bill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is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estimated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by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applying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the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average</a:t>
            </a:r>
            <a:r>
              <a:rPr lang="pt-BR" sz="680" dirty="0">
                <a:latin typeface="Garamond"/>
              </a:rPr>
              <a:t> </a:t>
            </a:r>
            <a:r>
              <a:rPr lang="pt-BR" sz="680" dirty="0" err="1">
                <a:latin typeface="Garamond"/>
              </a:rPr>
              <a:t>salary</a:t>
            </a:r>
            <a:r>
              <a:rPr lang="pt-BR" sz="680" dirty="0">
                <a:latin typeface="Garamond"/>
              </a:rPr>
              <a:t> of </a:t>
            </a:r>
            <a:r>
              <a:rPr lang="pt-BR" sz="680" dirty="0" err="1">
                <a:latin typeface="Garamond"/>
              </a:rPr>
              <a:t>an</a:t>
            </a:r>
            <a:r>
              <a:rPr lang="pt-BR" sz="680" dirty="0">
                <a:latin typeface="Garamond"/>
              </a:rPr>
              <a:t> EY Transfer Pricing </a:t>
            </a:r>
            <a:r>
              <a:rPr lang="pt-BR" sz="680" dirty="0" err="1">
                <a:latin typeface="Garamond"/>
              </a:rPr>
              <a:t>Specialist</a:t>
            </a:r>
            <a:r>
              <a:rPr lang="pt-BR" sz="680" dirty="0">
                <a:latin typeface="Garamond"/>
              </a:rPr>
              <a:t> (</a:t>
            </a:r>
            <a:r>
              <a:rPr lang="pt-BR" sz="680" dirty="0" err="1">
                <a:latin typeface="Garamond"/>
              </a:rPr>
              <a:t>Source</a:t>
            </a:r>
            <a:r>
              <a:rPr lang="pt-BR" sz="680" dirty="0">
                <a:latin typeface="Garamond"/>
              </a:rPr>
              <a:t>: </a:t>
            </a:r>
            <a:r>
              <a:rPr lang="pt-BR" sz="680" dirty="0" err="1">
                <a:latin typeface="Garamond"/>
              </a:rPr>
              <a:t>Glassdoor</a:t>
            </a:r>
            <a:r>
              <a:rPr lang="pt-BR" sz="680" dirty="0">
                <a:latin typeface="Garamond"/>
              </a:rPr>
              <a:t>).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1CD9A37-BF85-4DFA-B5C4-1794EC43D9E5}"/>
              </a:ext>
            </a:extLst>
          </p:cNvPr>
          <p:cNvSpPr/>
          <p:nvPr/>
        </p:nvSpPr>
        <p:spPr>
          <a:xfrm>
            <a:off x="2112659" y="1487686"/>
            <a:ext cx="1034153" cy="12442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r>
              <a:rPr lang="pt-BR" sz="900" dirty="0">
                <a:latin typeface="Garamond"/>
              </a:rPr>
              <a:t>1000' </a:t>
            </a:r>
            <a:r>
              <a:rPr lang="pt-BR" sz="900" dirty="0" err="1">
                <a:latin typeface="Garamond"/>
              </a:rPr>
              <a:t>employees</a:t>
            </a:r>
            <a:r>
              <a:rPr lang="pt-BR" sz="900" dirty="0">
                <a:latin typeface="Garamond"/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2BF48B2-6C95-42BF-9EAA-8F378BCB4323}"/>
              </a:ext>
            </a:extLst>
          </p:cNvPr>
          <p:cNvSpPr/>
          <p:nvPr/>
        </p:nvSpPr>
        <p:spPr>
          <a:xfrm>
            <a:off x="2368435" y="1583558"/>
            <a:ext cx="261301" cy="1824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r>
              <a:rPr lang="pt-BR" sz="1089" dirty="0">
                <a:latin typeface="Garamond"/>
              </a:rPr>
              <a:t>250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F62673C-CB6E-4C4E-8C1A-18AF065061F7}"/>
              </a:ext>
            </a:extLst>
          </p:cNvPr>
          <p:cNvSpPr/>
          <p:nvPr/>
        </p:nvSpPr>
        <p:spPr>
          <a:xfrm>
            <a:off x="2384158" y="2080013"/>
            <a:ext cx="315221" cy="12442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pt-BR" sz="1089" dirty="0">
                <a:latin typeface="Garamond"/>
              </a:rPr>
              <a:t>200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777FFB4-2FB2-4EFC-B360-A4554B3CA078}"/>
              </a:ext>
            </a:extLst>
          </p:cNvPr>
          <p:cNvSpPr/>
          <p:nvPr/>
        </p:nvSpPr>
        <p:spPr>
          <a:xfrm>
            <a:off x="2526046" y="4053263"/>
            <a:ext cx="58067" cy="91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r>
              <a:rPr lang="pt-BR" sz="1089" dirty="0">
                <a:latin typeface="Garamond"/>
              </a:rPr>
              <a:t>0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3480D2F-358D-4C08-A4D5-C42FEACFBCC3}"/>
              </a:ext>
            </a:extLst>
          </p:cNvPr>
          <p:cNvSpPr/>
          <p:nvPr/>
        </p:nvSpPr>
        <p:spPr>
          <a:xfrm>
            <a:off x="2421789" y="3577443"/>
            <a:ext cx="248858" cy="12442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pt-BR" sz="1089" dirty="0">
                <a:latin typeface="Garamond"/>
              </a:rPr>
              <a:t>50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4DBA6E2-9FD2-4957-9323-71B3AFFA77CB}"/>
              </a:ext>
            </a:extLst>
          </p:cNvPr>
          <p:cNvSpPr/>
          <p:nvPr/>
        </p:nvSpPr>
        <p:spPr>
          <a:xfrm>
            <a:off x="2379703" y="3062298"/>
            <a:ext cx="306925" cy="12442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pt-BR" sz="1089" dirty="0">
                <a:latin typeface="Garamond"/>
              </a:rPr>
              <a:t>100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D4EDE46-68DA-40B3-BC6F-4C774978D5B9}"/>
              </a:ext>
            </a:extLst>
          </p:cNvPr>
          <p:cNvSpPr/>
          <p:nvPr/>
        </p:nvSpPr>
        <p:spPr>
          <a:xfrm>
            <a:off x="2388306" y="2571750"/>
            <a:ext cx="306925" cy="1410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pt-BR" sz="1089" dirty="0">
                <a:latin typeface="Garamond"/>
              </a:rPr>
              <a:t>150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AC859A3-9373-430F-865A-A2A1479FF3E3}"/>
              </a:ext>
            </a:extLst>
          </p:cNvPr>
          <p:cNvSpPr/>
          <p:nvPr/>
        </p:nvSpPr>
        <p:spPr>
          <a:xfrm>
            <a:off x="2979529" y="1450834"/>
            <a:ext cx="3184940" cy="22397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pt-BR" sz="1050" b="1" dirty="0">
                <a:latin typeface="Garamond"/>
              </a:rPr>
              <a:t> Governments vs. corporate transfer pricing specialists</a:t>
            </a:r>
          </a:p>
        </p:txBody>
      </p:sp>
    </p:spTree>
    <p:extLst>
      <p:ext uri="{BB962C8B-B14F-4D97-AF65-F5344CB8AC3E}">
        <p14:creationId xmlns:p14="http://schemas.microsoft.com/office/powerpoint/2010/main" val="3464275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NORMA BRASILEIRA DE CONTROLE FISCAL DOS PREÇOS DE TRANSFERÊNCIA  - Lei nº 9430/1996</a:t>
            </a:r>
          </a:p>
          <a:p>
            <a:pPr algn="just"/>
            <a:endParaRPr lang="pt-BR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 a base tributária brasileira;</a:t>
            </a:r>
            <a:endParaRPr lang="pt-BR" alt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Garante previsibilidade;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Garante estrita legalidade;</a:t>
            </a:r>
            <a:endParaRPr lang="pt-BR" alt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prático.</a:t>
            </a:r>
            <a:endParaRPr lang="pt-BR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5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F0000"/>
                </a:solidFill>
              </a:rPr>
              <a:t>Há um tema que precede!</a:t>
            </a:r>
            <a:endParaRPr lang="pt-BR" sz="2800" b="1" dirty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 possibilidade de ingresso do Brasil como membro efetivo da Organização para Cooperação e Desenvolvimento Econômico.</a:t>
            </a: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um sistema baseado na </a:t>
            </a:r>
            <a:r>
              <a:rPr lang="pt-BR" alt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praticidade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focado na </a:t>
            </a:r>
            <a:r>
              <a:rPr lang="pt-BR" alt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segurança jurídica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na </a:t>
            </a:r>
            <a:r>
              <a:rPr lang="pt-BR" alt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simplicidade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aplicação pela Administração Fiscal e pelo contribuinte;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regras estão em vigor há pouco mais de 20 anos com um </a:t>
            </a:r>
            <a:r>
              <a:rPr lang="pt-BR" alt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nível de litigiosidade razoavelmente baixos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Justamente considerando sua praticidade, o modelo brasileiro deve ser a base para a legislação em </a:t>
            </a:r>
            <a:r>
              <a:rPr lang="pt-BR" alt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países emergentes e em desenvolvimento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fato, o modelo brasileiro de controle fiscal dos preços de transferência </a:t>
            </a:r>
            <a:r>
              <a:rPr lang="pt-BR" alt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recomendado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pelo </a:t>
            </a:r>
            <a:r>
              <a:rPr lang="pt-BR" alt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comitê tributário da ONU para as economias emergentes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46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NORMA BRASILEIRA DE CONTROLE FISCAL DOS PREÇOS DE TRANSFERÊNCIA</a:t>
            </a:r>
          </a:p>
          <a:p>
            <a:pPr algn="just"/>
            <a:endParaRPr lang="pt-BR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Publicada a Medida Provisória nº 1.152/2022, 29/12/2022.</a:t>
            </a:r>
          </a:p>
          <a:p>
            <a:pPr algn="just"/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artigos - já recebeu 107 emendas</a:t>
            </a:r>
          </a:p>
          <a:p>
            <a:pPr algn="just"/>
            <a:endParaRPr lang="pt-BR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TPG/OCDE - tem 655 páginas;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Prático da ONU de Preços de Transferência para Países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Desenvolvimento 645 páginas</a:t>
            </a: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64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Brasil, OCDE e os reflexos tributários para a legislação de preços de transferência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 adesão ao modelo OCDE não parece a melhor alternativa, em especial em matéria de preços de</a:t>
            </a:r>
          </a:p>
          <a:p>
            <a:pPr algn="just">
              <a:spcBef>
                <a:spcPct val="0"/>
              </a:spcBef>
            </a:pPr>
            <a:r>
              <a:rPr lang="pt-BR" altLang="pt-BR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Transferência (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LUCIANA ROSANOVA GALHARDO)</a:t>
            </a:r>
          </a:p>
          <a:p>
            <a:pPr algn="just">
              <a:spcBef>
                <a:spcPct val="0"/>
              </a:spcBef>
            </a:pPr>
            <a:endParaRPr lang="pt-BR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25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Quais seriam os benefícios e prejuízos resultantes dessa eventual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Adesão???</a:t>
            </a:r>
          </a:p>
          <a:p>
            <a:pPr algn="just">
              <a:spcBef>
                <a:spcPct val="0"/>
              </a:spcBef>
            </a:pPr>
            <a:endParaRPr lang="pt-BR" altLang="pt-BR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favorecimento do ambiente de negócios e expandir os canais de comunicação com esses países desenvolvidos, resultando em maior protagonismo no cenário internacional!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Ausência de Norma Geral </a:t>
            </a:r>
            <a:r>
              <a:rPr lang="pt-B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Antielusiva</a:t>
            </a:r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Par. Único, Art. 116 CTN;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País de </a:t>
            </a:r>
            <a:r>
              <a:rPr lang="pt-BR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t-BR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/Civil Law</a:t>
            </a:r>
          </a:p>
          <a:p>
            <a:pPr algn="just">
              <a:spcBef>
                <a:spcPct val="0"/>
              </a:spcBef>
            </a:pPr>
            <a:endParaRPr lang="pt-BR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7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 Brasil adotou suas próprias medidas no momento em que a OCDE estava decidindo as suas, isso em 1996. Trabalha com margens fixas, onde os auditores independentes não precisam fazer análise das empresas. É um método não ortodoxo, com regras parecidas com o próprio tratado, mas que está funcionando melhor. As regras brasileiras não são perfeitas, mas deveriam ser mais adotadas pelos países em desenvolvimento, uma vez que a OCDE está falhando com isso”.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Sol Picciotto - Law </a:t>
            </a:r>
            <a:r>
              <a:rPr lang="pt-BR" altLang="pt-BR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/Lancaster </a:t>
            </a:r>
            <a:r>
              <a:rPr lang="pt-BR" altLang="pt-BR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/UK – Evasão e Paraísos Fiscais, Fórum Internacional Tributário: São Paulo – Jul/2018).</a:t>
            </a: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97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“Considero que seja adequado o Brasil </a:t>
            </a:r>
            <a:r>
              <a:rPr lang="pt-BR" alt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seguir as regras da OCDE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já mostrou falhas desastrosas em países como o México e a própria índia”</a:t>
            </a:r>
          </a:p>
          <a:p>
            <a:pPr algn="just">
              <a:spcBef>
                <a:spcPct val="0"/>
              </a:spcBef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Sol Picciotto - Law </a:t>
            </a:r>
            <a:r>
              <a:rPr lang="pt-BR" altLang="pt-BR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/Lancaster </a:t>
            </a:r>
            <a:r>
              <a:rPr lang="pt-BR" altLang="pt-BR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/UK – Evasão e Paraísos Fiscais, Fórum Internacional Tributário: São Paulo – Jul/2018).</a:t>
            </a: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6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 SAPO NÃO PULA POR BONITEZA, MAS PORÉM POR PRECISÃO.”</a:t>
            </a:r>
          </a:p>
          <a:p>
            <a:pPr algn="just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Guimarães Rosa – </a:t>
            </a:r>
            <a:r>
              <a:rPr lang="pt-BR" altLang="pt-BR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Sagarana</a:t>
            </a:r>
            <a:r>
              <a:rPr lang="pt-BR" altLang="pt-BR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75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MUITO OBRIGADO!!!</a:t>
            </a:r>
          </a:p>
          <a:p>
            <a:pPr algn="just"/>
            <a:endParaRPr lang="pt-BR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32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104" y="1559950"/>
            <a:ext cx="3587800" cy="9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400" y="3113950"/>
            <a:ext cx="3797200" cy="4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o arcabouço tributário brasileiro, podemos perguntar se existe um desalinhamento radical e perceptível entre as </a:t>
            </a:r>
            <a:r>
              <a:rPr lang="pt-BR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OCDE (e implicitamente as diretrizes Projeto BEPS) e a Política Tributária Internacional do Brasil?</a:t>
            </a:r>
          </a:p>
        </p:txBody>
      </p:sp>
    </p:spTree>
    <p:extLst>
      <p:ext uri="{BB962C8B-B14F-4D97-AF65-F5344CB8AC3E}">
        <p14:creationId xmlns:p14="http://schemas.microsoft.com/office/powerpoint/2010/main" val="151508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Inicialmente não, com exceção, notadamente, em duas áreas:</a:t>
            </a:r>
          </a:p>
          <a:p>
            <a:pPr algn="just"/>
            <a:endParaRPr lang="pt-BR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Preços de transferência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Soluções de controvérsia via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arbitragem tributária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24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 de 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pt-B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transações econômicas que se realizam no ambiente internacional se dão através da sistemática de preços de transferência!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0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/>
            <a:r>
              <a:rPr lang="pt-BR" altLang="pt-B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PREÇOS DE TRANSFERÊNCIA</a:t>
            </a:r>
            <a:endParaRPr lang="pt-BR" altLang="pt-BR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“SÃO OS PREÇOS PRATICADOS EM OPERAÇÕES REALIZADAS ENTRE UNIDADES VINCULADAS PERTENCENTES A UM GRUPO EMPRESARIAL TRANSNACIONAL.”</a:t>
            </a:r>
            <a:r>
              <a:rPr lang="pt-BR" altLang="pt-BR" sz="1050" dirty="0">
                <a:latin typeface="Times New Roman" panose="02020603050405020304" pitchFamily="18" charset="0"/>
              </a:rPr>
              <a:t> </a:t>
            </a:r>
            <a:endParaRPr lang="pt-BR" altLang="pt-BR" sz="3200" dirty="0">
              <a:latin typeface="Times New Roman" panose="02020603050405020304" pitchFamily="18" charset="0"/>
            </a:endParaRPr>
          </a:p>
          <a:p>
            <a:pPr algn="just"/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2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54500" y="306644"/>
            <a:ext cx="8448900" cy="450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eaLnBrk="1" hangingPunct="1"/>
            <a:r>
              <a:rPr lang="pt-BR" alt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 HIPOTÉTICO DA MANIPULAÇÃO DOS PREÇOS DE TRANSFERÊNCIA</a:t>
            </a:r>
          </a:p>
          <a:p>
            <a:pPr algn="just" eaLnBrk="1" hangingPunct="1"/>
            <a:r>
              <a:rPr lang="pt-BR" altLang="pt-BR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pt-BR" alt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Imaginar um grupo transnacional (GT) composto de suas unidades vinculadas A e B, situadas respectivamente nos países X e Y. X tributa a renda em 40% e Y em 20%.</a:t>
            </a:r>
          </a:p>
          <a:p>
            <a:pPr algn="just" eaLnBrk="1" hangingPunct="1"/>
            <a:endParaRPr lang="pt-BR" altLang="pt-BR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alt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Imaginar uma venda de um determinado produto da unidade vinculada A para a unidade vinculada B, de acordo com a seguinte Demonstração do Resultado do Exercício (DRE).  </a:t>
            </a:r>
          </a:p>
          <a:p>
            <a:pPr algn="just" eaLnBrk="1" hangingPunct="1"/>
            <a:endParaRPr lang="pt-BR" altLang="pt-BR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pt-BR" altLang="pt-B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 preço unitário do produto é de R$ 10 e a quantidade vendida é de 2,5 milhões de unidades.</a:t>
            </a:r>
            <a:r>
              <a:rPr lang="pt-BR" alt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1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8">
            <a:extLst>
              <a:ext uri="{FF2B5EF4-FFF2-40B4-BE49-F238E27FC236}">
                <a16:creationId xmlns:a16="http://schemas.microsoft.com/office/drawing/2014/main" id="{E0300011-C957-13FA-4D56-B80DEA823201}"/>
              </a:ext>
            </a:extLst>
          </p:cNvPr>
          <p:cNvGrpSpPr>
            <a:grpSpLocks/>
          </p:cNvGrpSpPr>
          <p:nvPr/>
        </p:nvGrpSpPr>
        <p:grpSpPr bwMode="auto">
          <a:xfrm>
            <a:off x="235746" y="681038"/>
            <a:ext cx="8672510" cy="3712370"/>
            <a:chOff x="-3" y="-3"/>
            <a:chExt cx="3765" cy="3118"/>
          </a:xfrm>
        </p:grpSpPr>
        <p:grpSp>
          <p:nvGrpSpPr>
            <p:cNvPr id="10243" name="Group 26">
              <a:extLst>
                <a:ext uri="{FF2B5EF4-FFF2-40B4-BE49-F238E27FC236}">
                  <a16:creationId xmlns:a16="http://schemas.microsoft.com/office/drawing/2014/main" id="{481EC342-9A15-4C38-C6D0-DF78FFBF6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59" cy="3115"/>
              <a:chOff x="0" y="0"/>
              <a:chExt cx="3759" cy="3115"/>
            </a:xfrm>
          </p:grpSpPr>
          <p:grpSp>
            <p:nvGrpSpPr>
              <p:cNvPr id="10245" name="Group 11">
                <a:extLst>
                  <a:ext uri="{FF2B5EF4-FFF2-40B4-BE49-F238E27FC236}">
                    <a16:creationId xmlns:a16="http://schemas.microsoft.com/office/drawing/2014/main" id="{456D72D1-DA5F-C1F1-A73D-BAA80197F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253" cy="403"/>
                <a:chOff x="0" y="0"/>
                <a:chExt cx="1253" cy="403"/>
              </a:xfrm>
            </p:grpSpPr>
            <p:sp>
              <p:nvSpPr>
                <p:cNvPr id="10267" name="Rectangle 2">
                  <a:extLst>
                    <a:ext uri="{FF2B5EF4-FFF2-40B4-BE49-F238E27FC236}">
                      <a16:creationId xmlns:a16="http://schemas.microsoft.com/office/drawing/2014/main" id="{BC247458-E91E-0633-20F5-028B37684A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19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DRE (R$ 1.000)</a:t>
                  </a:r>
                </a:p>
                <a:p>
                  <a:endParaRPr lang="pt-BR" altLang="pt-BR" sz="36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8" name="Rectangle 10">
                  <a:extLst>
                    <a:ext uri="{FF2B5EF4-FFF2-40B4-BE49-F238E27FC236}">
                      <a16:creationId xmlns:a16="http://schemas.microsoft.com/office/drawing/2014/main" id="{3FBADBB6-EB40-34AE-5DC8-230B5DDE3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46" name="Group 13">
                <a:extLst>
                  <a:ext uri="{FF2B5EF4-FFF2-40B4-BE49-F238E27FC236}">
                    <a16:creationId xmlns:a16="http://schemas.microsoft.com/office/drawing/2014/main" id="{AD33B3A7-B3D8-2372-5B53-D732F20148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3" y="0"/>
                <a:ext cx="1253" cy="403"/>
                <a:chOff x="1253" y="0"/>
                <a:chExt cx="1253" cy="403"/>
              </a:xfrm>
            </p:grpSpPr>
            <p:sp>
              <p:nvSpPr>
                <p:cNvPr id="10265" name="Rectangle 3">
                  <a:extLst>
                    <a:ext uri="{FF2B5EF4-FFF2-40B4-BE49-F238E27FC236}">
                      <a16:creationId xmlns:a16="http://schemas.microsoft.com/office/drawing/2014/main" id="{BB2D4410-9389-E372-8764-85CC68860B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1" y="0"/>
                  <a:ext cx="119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Vinculada A/X *(40%)</a:t>
                  </a:r>
                </a:p>
                <a:p>
                  <a:endParaRPr lang="pt-BR" altLang="pt-BR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6" name="Rectangle 12">
                  <a:extLst>
                    <a:ext uri="{FF2B5EF4-FFF2-40B4-BE49-F238E27FC236}">
                      <a16:creationId xmlns:a16="http://schemas.microsoft.com/office/drawing/2014/main" id="{C73A51B7-F896-6614-7C6D-8C9C73B94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" y="0"/>
                  <a:ext cx="12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47" name="Group 15">
                <a:extLst>
                  <a:ext uri="{FF2B5EF4-FFF2-40B4-BE49-F238E27FC236}">
                    <a16:creationId xmlns:a16="http://schemas.microsoft.com/office/drawing/2014/main" id="{99312B08-1768-CA5C-75B2-2E6E7B3DD5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6" y="0"/>
                <a:ext cx="1253" cy="403"/>
                <a:chOff x="2506" y="0"/>
                <a:chExt cx="1253" cy="403"/>
              </a:xfrm>
            </p:grpSpPr>
            <p:sp>
              <p:nvSpPr>
                <p:cNvPr id="10263" name="Rectangle 4">
                  <a:extLst>
                    <a:ext uri="{FF2B5EF4-FFF2-40B4-BE49-F238E27FC236}">
                      <a16:creationId xmlns:a16="http://schemas.microsoft.com/office/drawing/2014/main" id="{904384C2-A898-95C8-B33C-3781F5604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" y="0"/>
                  <a:ext cx="119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Vinculada B/Y *(20%) </a:t>
                  </a:r>
                </a:p>
                <a:p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4" name="Rectangle 14">
                  <a:extLst>
                    <a:ext uri="{FF2B5EF4-FFF2-40B4-BE49-F238E27FC236}">
                      <a16:creationId xmlns:a16="http://schemas.microsoft.com/office/drawing/2014/main" id="{4C387408-0EC8-0F74-8B82-883BE6D38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6" y="0"/>
                  <a:ext cx="125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48" name="Group 17">
                <a:extLst>
                  <a:ext uri="{FF2B5EF4-FFF2-40B4-BE49-F238E27FC236}">
                    <a16:creationId xmlns:a16="http://schemas.microsoft.com/office/drawing/2014/main" id="{0683C8BB-516E-9172-855F-30D847F74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03"/>
                <a:ext cx="1253" cy="1093"/>
                <a:chOff x="0" y="403"/>
                <a:chExt cx="1253" cy="1093"/>
              </a:xfrm>
            </p:grpSpPr>
            <p:sp>
              <p:nvSpPr>
                <p:cNvPr id="10261" name="Rectangle 5">
                  <a:extLst>
                    <a:ext uri="{FF2B5EF4-FFF2-40B4-BE49-F238E27FC236}">
                      <a16:creationId xmlns:a16="http://schemas.microsoft.com/office/drawing/2014/main" id="{2883C97B-798C-5BFE-B38F-6D73CEA63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403"/>
                  <a:ext cx="1197" cy="1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Vendas Brutas</a:t>
                  </a:r>
                </a:p>
                <a:p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(-) CPV</a:t>
                  </a:r>
                </a:p>
                <a:p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(=) Lucro Bruto</a:t>
                  </a:r>
                </a:p>
                <a:p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(-) Despesas Operacionais</a:t>
                  </a:r>
                </a:p>
                <a:p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(=) Lucro Operacional</a:t>
                  </a:r>
                </a:p>
                <a:p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(-) Tributos (CSLL/IRPJ)*</a:t>
                  </a:r>
                </a:p>
                <a:p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(=) Lucro Líquido</a:t>
                  </a:r>
                </a:p>
                <a:p>
                  <a:endParaRPr lang="pt-BR" altLang="pt-BR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2" name="Rectangle 16">
                  <a:extLst>
                    <a:ext uri="{FF2B5EF4-FFF2-40B4-BE49-F238E27FC236}">
                      <a16:creationId xmlns:a16="http://schemas.microsoft.com/office/drawing/2014/main" id="{572CF68D-AE5F-5528-12C0-41C3C2C38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25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49" name="Group 19">
                <a:extLst>
                  <a:ext uri="{FF2B5EF4-FFF2-40B4-BE49-F238E27FC236}">
                    <a16:creationId xmlns:a16="http://schemas.microsoft.com/office/drawing/2014/main" id="{867E9A3F-115E-C11B-4084-87DA3DDE25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3" y="403"/>
                <a:ext cx="1253" cy="1093"/>
                <a:chOff x="1253" y="403"/>
                <a:chExt cx="1253" cy="1093"/>
              </a:xfrm>
            </p:grpSpPr>
            <p:sp>
              <p:nvSpPr>
                <p:cNvPr id="10259" name="Rectangle 6">
                  <a:extLst>
                    <a:ext uri="{FF2B5EF4-FFF2-40B4-BE49-F238E27FC236}">
                      <a16:creationId xmlns:a16="http://schemas.microsoft.com/office/drawing/2014/main" id="{14F6D182-1576-846F-CDE1-9EE9399A5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1" y="403"/>
                  <a:ext cx="1197" cy="1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6.000</a:t>
                  </a:r>
                </a:p>
                <a:p>
                  <a:pPr algn="r"/>
                  <a:r>
                    <a:rPr lang="pt-BR" altLang="pt-BR" sz="9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9.000</a:t>
                  </a:r>
                </a:p>
                <a:p>
                  <a:pPr algn="r"/>
                  <a:endParaRPr lang="pt-BR" altLang="pt-BR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0" name="Rectangle 18">
                  <a:extLst>
                    <a:ext uri="{FF2B5EF4-FFF2-40B4-BE49-F238E27FC236}">
                      <a16:creationId xmlns:a16="http://schemas.microsoft.com/office/drawing/2014/main" id="{4116FD7C-DE3A-7135-DCA1-858B3E7D8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3" y="403"/>
                  <a:ext cx="125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50" name="Group 21">
                <a:extLst>
                  <a:ext uri="{FF2B5EF4-FFF2-40B4-BE49-F238E27FC236}">
                    <a16:creationId xmlns:a16="http://schemas.microsoft.com/office/drawing/2014/main" id="{B66C0EDB-FE0F-19CB-E4A6-AFA06EAD8E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6" y="403"/>
                <a:ext cx="1253" cy="1093"/>
                <a:chOff x="2506" y="403"/>
                <a:chExt cx="1253" cy="1093"/>
              </a:xfrm>
            </p:grpSpPr>
            <p:sp>
              <p:nvSpPr>
                <p:cNvPr id="10257" name="Rectangle 7">
                  <a:extLst>
                    <a:ext uri="{FF2B5EF4-FFF2-40B4-BE49-F238E27FC236}">
                      <a16:creationId xmlns:a16="http://schemas.microsoft.com/office/drawing/2014/main" id="{22F01512-A772-E7EA-07E6-AE33A8FF7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4" y="403"/>
                  <a:ext cx="1197" cy="1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r" eaLnBrk="1" hangingPunct="1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15.000</a:t>
                  </a:r>
                </a:p>
                <a:p>
                  <a:pPr algn="r"/>
                  <a:r>
                    <a:rPr lang="pt-BR" altLang="pt-B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3.000</a:t>
                  </a:r>
                </a:p>
                <a:p>
                  <a:pPr algn="r"/>
                  <a:r>
                    <a:rPr lang="pt-BR" altLang="pt-BR" sz="9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12.000</a:t>
                  </a:r>
                </a:p>
                <a:p>
                  <a:pPr algn="r"/>
                  <a:endParaRPr lang="pt-BR" altLang="pt-BR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58" name="Rectangle 20">
                  <a:extLst>
                    <a:ext uri="{FF2B5EF4-FFF2-40B4-BE49-F238E27FC236}">
                      <a16:creationId xmlns:a16="http://schemas.microsoft.com/office/drawing/2014/main" id="{9A69EC75-4BCE-863C-C02D-CBDD396373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6" y="403"/>
                  <a:ext cx="1253" cy="10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51" name="Group 23">
                <a:extLst>
                  <a:ext uri="{FF2B5EF4-FFF2-40B4-BE49-F238E27FC236}">
                    <a16:creationId xmlns:a16="http://schemas.microsoft.com/office/drawing/2014/main" id="{EAB97529-38DC-A1E0-46F3-56BBC13D3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6"/>
                <a:ext cx="3759" cy="403"/>
                <a:chOff x="0" y="1496"/>
                <a:chExt cx="3759" cy="403"/>
              </a:xfrm>
            </p:grpSpPr>
            <p:sp>
              <p:nvSpPr>
                <p:cNvPr id="10255" name="Rectangle 8">
                  <a:extLst>
                    <a:ext uri="{FF2B5EF4-FFF2-40B4-BE49-F238E27FC236}">
                      <a16:creationId xmlns:a16="http://schemas.microsoft.com/office/drawing/2014/main" id="{0216FC60-04A0-C33C-11A8-7A17AFA55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496"/>
                  <a:ext cx="3703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pt-BR" altLang="pt-BR" sz="9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56" name="Rectangle 22">
                  <a:extLst>
                    <a:ext uri="{FF2B5EF4-FFF2-40B4-BE49-F238E27FC236}">
                      <a16:creationId xmlns:a16="http://schemas.microsoft.com/office/drawing/2014/main" id="{C5875755-39E9-FA2C-46A9-9A4CCEF7B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96"/>
                  <a:ext cx="3759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52" name="Group 25">
                <a:extLst>
                  <a:ext uri="{FF2B5EF4-FFF2-40B4-BE49-F238E27FC236}">
                    <a16:creationId xmlns:a16="http://schemas.microsoft.com/office/drawing/2014/main" id="{1485AED1-C1FD-AB37-1E02-7D5EBBEA7C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899"/>
                <a:ext cx="3759" cy="1216"/>
                <a:chOff x="0" y="1899"/>
                <a:chExt cx="3759" cy="1216"/>
              </a:xfrm>
            </p:grpSpPr>
            <p:sp>
              <p:nvSpPr>
                <p:cNvPr id="10253" name="Rectangle 9">
                  <a:extLst>
                    <a:ext uri="{FF2B5EF4-FFF2-40B4-BE49-F238E27FC236}">
                      <a16:creationId xmlns:a16="http://schemas.microsoft.com/office/drawing/2014/main" id="{8C94DF65-2640-35C2-AABC-E23BB7688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899"/>
                  <a:ext cx="3703" cy="1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 eaLnBrk="1" hangingPunct="1"/>
                  <a:r>
                    <a:rPr lang="pt-BR" altLang="pt-BR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 total do </a:t>
                  </a:r>
                  <a:r>
                    <a:rPr lang="pt-BR" altLang="pt-BR" sz="20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Lucro Líquido (LL) acumulado </a:t>
                  </a:r>
                  <a:r>
                    <a:rPr lang="pt-BR" altLang="pt-BR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 grupo transnacional é de R$ 21.000 e </a:t>
                  </a:r>
                  <a:r>
                    <a:rPr lang="pt-BR" altLang="pt-BR" sz="20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carga tributaria total suportada</a:t>
                  </a:r>
                  <a:r>
                    <a:rPr lang="pt-BR" altLang="pt-BR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pelo grupo é de R$ 9.000.  </a:t>
                  </a:r>
                </a:p>
                <a:p>
                  <a:pPr algn="just"/>
                  <a:endParaRPr lang="pt-BR" altLang="pt-BR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54" name="Rectangle 24">
                  <a:extLst>
                    <a:ext uri="{FF2B5EF4-FFF2-40B4-BE49-F238E27FC236}">
                      <a16:creationId xmlns:a16="http://schemas.microsoft.com/office/drawing/2014/main" id="{146B882A-D7EC-45D7-FD4E-BB0984182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899"/>
                  <a:ext cx="375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pt-BR" altLang="pt-BR" sz="18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0244" name="Rectangle 27">
              <a:extLst>
                <a:ext uri="{FF2B5EF4-FFF2-40B4-BE49-F238E27FC236}">
                  <a16:creationId xmlns:a16="http://schemas.microsoft.com/office/drawing/2014/main" id="{B0FD0B9C-4092-7DA5-5A51-0B2BCA1C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3765" cy="2423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pt-BR" altLang="pt-BR" sz="18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2207</Words>
  <Application>Microsoft Office PowerPoint</Application>
  <PresentationFormat>Apresentação na tela (16:9)</PresentationFormat>
  <Paragraphs>301</Paragraphs>
  <Slides>38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Garamond</vt:lpstr>
      <vt:lpstr>Times New Roman</vt:lpstr>
      <vt:lpstr>Trebuchet MS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2) TENDÊNCIAS PÓS BEPS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DANTAS</dc:creator>
  <cp:lastModifiedBy>JOSE ANDRE WANDERLEY DANTAS DE OLIVEIRA</cp:lastModifiedBy>
  <cp:revision>8</cp:revision>
  <dcterms:modified xsi:type="dcterms:W3CDTF">2023-03-09T13:26:39Z</dcterms:modified>
</cp:coreProperties>
</file>