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344" r:id="rId3"/>
    <p:sldId id="345" r:id="rId4"/>
    <p:sldId id="346" r:id="rId5"/>
    <p:sldId id="348" r:id="rId6"/>
    <p:sldId id="411" r:id="rId7"/>
    <p:sldId id="1175" r:id="rId8"/>
    <p:sldId id="1176" r:id="rId9"/>
    <p:sldId id="1177" r:id="rId10"/>
    <p:sldId id="412" r:id="rId11"/>
    <p:sldId id="1174" r:id="rId12"/>
    <p:sldId id="1173" r:id="rId13"/>
    <p:sldId id="310" r:id="rId14"/>
    <p:sldId id="311" r:id="rId15"/>
    <p:sldId id="25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is De Laurentiis" initials="TDL" lastIdx="6" clrIdx="0">
    <p:extLst>
      <p:ext uri="{19B8F6BF-5375-455C-9EA6-DF929625EA0E}">
        <p15:presenceInfo xmlns:p15="http://schemas.microsoft.com/office/powerpoint/2012/main" userId="bcc0b72336f616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1"/>
  </p:normalViewPr>
  <p:slideViewPr>
    <p:cSldViewPr snapToGrid="0">
      <p:cViewPr varScale="1">
        <p:scale>
          <a:sx n="120" d="100"/>
          <a:sy n="120" d="100"/>
        </p:scale>
        <p:origin x="200" y="6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08T09:21:01.137" idx="1">
    <p:pos x="5978" y="2540"/>
    <p:text>RESSARCIMENTO. CRÉDITO BÁSICO. CONCEITO DE MATÉRIA-PRIMA, PRODUTO INTERMEDIÁRIO E MATERIAL DE EMBALAGEM. 
A legislação do IPI estabeleceu o limite até onde se pode considerar os bens consumidos no processo produtivo como matéria-prima, produto intermediário ou material de embalagem. E tal limite é exatamente a capacidade do insumo em gerar o produto novo ou interagir diretamente com ele, não abrangendo aqueles produtos que atuam sobre as máquinas, equipamentos ou ferramentas, que se constituem nos meios dos quais se vale o industrial para obter esses produtos novos. Desta forma, não geram direito ao crédito de IPI os insumos que, embora se desgastem ou se consumam no decorrer do processo industrial, não se caracterizam como produtos intermediários, nos termos definidos no Parecer Normativo CST nº 65/79.</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3-07T09:32:51.739" idx="2">
    <p:pos x="1742" y="447"/>
    <p:text>impropriedade de se aplicar como critério para aferir o crédito PIS e COFINS não cumulativos aquele do IPI - uma vez que materialidades destas espécies de tributos são completamente distintas, sendo a do IPI, circunscrita ao âmbito da industrialização, enquanto a das Contribuições, é mais abrangente, por ser a receita como um todo)</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3-07T10:09:45.596" idx="3">
    <p:pos x="6821" y="1765"/>
    <p:text>:
Isto porque, a não cumulatividade deve estar atrelada à materialidade do tributo, na medida em que o pressuposto de fato da exação, constitucionalmente definido, é que deve condicionar todos os demais mecanismos legais referentes a ela.
O PIS e a COFINS, como é cediço, não incidem unicamente sobre produtos industrializados e nem sobre todos os ingressos de recursos no patrimônio da empresa. Incidem sobre o ingresso que possa ser considerado receita. E a receita, por lei e nos termos da jurisprudência do STF, deve ser oriunda de compra e venda de mercadorias, prestação de serviços e das demais atividades empresarias típicas.
Assim, quando se fala em não-cumulatividade do PIS e da COFINS, ela deve estar relacionada com os gastos incorridos pelo contribuinte para realizar os negócios jurídicos capazes de gerar a sua receita operacional – fato gerador e base de cálculo do PIS e da COFINS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D6D35-9CBC-49F4-9C01-6BDC93B2F3B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CAB6DAB8-C1B1-4493-85CD-F969C2AE52D6}">
      <dgm:prSet/>
      <dgm:spPr/>
      <dgm:t>
        <a:bodyPr/>
        <a:lstStyle/>
        <a:p>
          <a:r>
            <a:rPr lang="pt-BR" b="1"/>
            <a:t>DISCUSSÃO NO STJ</a:t>
          </a:r>
          <a:endParaRPr lang="en-US"/>
        </a:p>
      </dgm:t>
    </dgm:pt>
    <dgm:pt modelId="{591792C0-8767-4B65-9064-43F053CED2C7}" type="parTrans" cxnId="{BAF59960-5850-4BEB-B908-23C92F5DBA0D}">
      <dgm:prSet/>
      <dgm:spPr/>
      <dgm:t>
        <a:bodyPr/>
        <a:lstStyle/>
        <a:p>
          <a:endParaRPr lang="en-US"/>
        </a:p>
      </dgm:t>
    </dgm:pt>
    <dgm:pt modelId="{5EA3C989-75D7-4741-8CE5-8B8A43BCA50D}" type="sibTrans" cxnId="{BAF59960-5850-4BEB-B908-23C92F5DBA0D}">
      <dgm:prSet/>
      <dgm:spPr/>
      <dgm:t>
        <a:bodyPr/>
        <a:lstStyle/>
        <a:p>
          <a:endParaRPr lang="en-US"/>
        </a:p>
      </dgm:t>
    </dgm:pt>
    <dgm:pt modelId="{A9125039-4CB2-46CD-A59E-B807A7A6F1F7}">
      <dgm:prSet/>
      <dgm:spPr/>
      <dgm:t>
        <a:bodyPr/>
        <a:lstStyle/>
        <a:p>
          <a:r>
            <a:rPr lang="pt-BR"/>
            <a:t>Superior Tribunal de Justiça no </a:t>
          </a:r>
          <a:r>
            <a:rPr lang="pt-BR" b="1"/>
            <a:t>REsp 1.221.170, </a:t>
          </a:r>
          <a:r>
            <a:rPr lang="pt-BR"/>
            <a:t>(repetitivo), que estabeleceu o </a:t>
          </a:r>
          <a:r>
            <a:rPr lang="pt-BR" b="1"/>
            <a:t>conceito de insumo tomando como parâmetro os critérios da essencialidade e/ou relevância.</a:t>
          </a:r>
          <a:r>
            <a:rPr lang="pt-BR"/>
            <a:t> </a:t>
          </a:r>
          <a:endParaRPr lang="en-US"/>
        </a:p>
      </dgm:t>
    </dgm:pt>
    <dgm:pt modelId="{40B6BCDA-8CB2-45FE-91D7-5A12D3452A96}" type="parTrans" cxnId="{3550CF82-6A90-422C-94AE-D7759A31084D}">
      <dgm:prSet/>
      <dgm:spPr/>
      <dgm:t>
        <a:bodyPr/>
        <a:lstStyle/>
        <a:p>
          <a:endParaRPr lang="en-US"/>
        </a:p>
      </dgm:t>
    </dgm:pt>
    <dgm:pt modelId="{BAB7BA6A-5B81-434F-B389-5EEF79084FFF}" type="sibTrans" cxnId="{3550CF82-6A90-422C-94AE-D7759A31084D}">
      <dgm:prSet/>
      <dgm:spPr/>
      <dgm:t>
        <a:bodyPr/>
        <a:lstStyle/>
        <a:p>
          <a:endParaRPr lang="en-US"/>
        </a:p>
      </dgm:t>
    </dgm:pt>
    <dgm:pt modelId="{88290BFA-A0CB-C242-AA8F-AB4C77250A50}" type="pres">
      <dgm:prSet presAssocID="{B52D6D35-9CBC-49F4-9C01-6BDC93B2F3BB}" presName="hierChild1" presStyleCnt="0">
        <dgm:presLayoutVars>
          <dgm:chPref val="1"/>
          <dgm:dir/>
          <dgm:animOne val="branch"/>
          <dgm:animLvl val="lvl"/>
          <dgm:resizeHandles/>
        </dgm:presLayoutVars>
      </dgm:prSet>
      <dgm:spPr/>
    </dgm:pt>
    <dgm:pt modelId="{412AA9D2-E0D9-7547-8C9F-9A0C22DC37B2}" type="pres">
      <dgm:prSet presAssocID="{CAB6DAB8-C1B1-4493-85CD-F969C2AE52D6}" presName="hierRoot1" presStyleCnt="0"/>
      <dgm:spPr/>
    </dgm:pt>
    <dgm:pt modelId="{E3644C8A-B1A5-1A4C-AA96-9D122E82A374}" type="pres">
      <dgm:prSet presAssocID="{CAB6DAB8-C1B1-4493-85CD-F969C2AE52D6}" presName="composite" presStyleCnt="0"/>
      <dgm:spPr/>
    </dgm:pt>
    <dgm:pt modelId="{2476D9E7-84B8-6244-8E24-3C46992766A6}" type="pres">
      <dgm:prSet presAssocID="{CAB6DAB8-C1B1-4493-85CD-F969C2AE52D6}" presName="background" presStyleLbl="node0" presStyleIdx="0" presStyleCnt="2"/>
      <dgm:spPr/>
    </dgm:pt>
    <dgm:pt modelId="{DFAE9C98-D30F-634C-A6E0-DE3EAE1935AB}" type="pres">
      <dgm:prSet presAssocID="{CAB6DAB8-C1B1-4493-85CD-F969C2AE52D6}" presName="text" presStyleLbl="fgAcc0" presStyleIdx="0" presStyleCnt="2">
        <dgm:presLayoutVars>
          <dgm:chPref val="3"/>
        </dgm:presLayoutVars>
      </dgm:prSet>
      <dgm:spPr/>
    </dgm:pt>
    <dgm:pt modelId="{F4290E89-39AB-BF4F-B7BC-D6135457B33E}" type="pres">
      <dgm:prSet presAssocID="{CAB6DAB8-C1B1-4493-85CD-F969C2AE52D6}" presName="hierChild2" presStyleCnt="0"/>
      <dgm:spPr/>
    </dgm:pt>
    <dgm:pt modelId="{21218A8C-76B6-2345-95BB-D9476C67CFD4}" type="pres">
      <dgm:prSet presAssocID="{A9125039-4CB2-46CD-A59E-B807A7A6F1F7}" presName="hierRoot1" presStyleCnt="0"/>
      <dgm:spPr/>
    </dgm:pt>
    <dgm:pt modelId="{C66C6C57-4EF9-2B4D-8B96-ABBB23EC0C00}" type="pres">
      <dgm:prSet presAssocID="{A9125039-4CB2-46CD-A59E-B807A7A6F1F7}" presName="composite" presStyleCnt="0"/>
      <dgm:spPr/>
    </dgm:pt>
    <dgm:pt modelId="{6CE35F9C-A302-2B4D-A819-0734F0C3DD2D}" type="pres">
      <dgm:prSet presAssocID="{A9125039-4CB2-46CD-A59E-B807A7A6F1F7}" presName="background" presStyleLbl="node0" presStyleIdx="1" presStyleCnt="2"/>
      <dgm:spPr/>
    </dgm:pt>
    <dgm:pt modelId="{4F815EEA-4405-A74A-87AE-8517CE03C462}" type="pres">
      <dgm:prSet presAssocID="{A9125039-4CB2-46CD-A59E-B807A7A6F1F7}" presName="text" presStyleLbl="fgAcc0" presStyleIdx="1" presStyleCnt="2">
        <dgm:presLayoutVars>
          <dgm:chPref val="3"/>
        </dgm:presLayoutVars>
      </dgm:prSet>
      <dgm:spPr/>
    </dgm:pt>
    <dgm:pt modelId="{F952A1D2-64DA-D64A-AA91-E4167AD175BB}" type="pres">
      <dgm:prSet presAssocID="{A9125039-4CB2-46CD-A59E-B807A7A6F1F7}" presName="hierChild2" presStyleCnt="0"/>
      <dgm:spPr/>
    </dgm:pt>
  </dgm:ptLst>
  <dgm:cxnLst>
    <dgm:cxn modelId="{BAF59960-5850-4BEB-B908-23C92F5DBA0D}" srcId="{B52D6D35-9CBC-49F4-9C01-6BDC93B2F3BB}" destId="{CAB6DAB8-C1B1-4493-85CD-F969C2AE52D6}" srcOrd="0" destOrd="0" parTransId="{591792C0-8767-4B65-9064-43F053CED2C7}" sibTransId="{5EA3C989-75D7-4741-8CE5-8B8A43BCA50D}"/>
    <dgm:cxn modelId="{45F9D76A-713D-424C-8B05-6DE4927E6E2B}" type="presOf" srcId="{CAB6DAB8-C1B1-4493-85CD-F969C2AE52D6}" destId="{DFAE9C98-D30F-634C-A6E0-DE3EAE1935AB}" srcOrd="0" destOrd="0" presId="urn:microsoft.com/office/officeart/2005/8/layout/hierarchy1"/>
    <dgm:cxn modelId="{3550CF82-6A90-422C-94AE-D7759A31084D}" srcId="{B52D6D35-9CBC-49F4-9C01-6BDC93B2F3BB}" destId="{A9125039-4CB2-46CD-A59E-B807A7A6F1F7}" srcOrd="1" destOrd="0" parTransId="{40B6BCDA-8CB2-45FE-91D7-5A12D3452A96}" sibTransId="{BAB7BA6A-5B81-434F-B389-5EEF79084FFF}"/>
    <dgm:cxn modelId="{24C8E8A7-D7D3-3B43-9F20-DBBEB9E678FB}" type="presOf" srcId="{A9125039-4CB2-46CD-A59E-B807A7A6F1F7}" destId="{4F815EEA-4405-A74A-87AE-8517CE03C462}" srcOrd="0" destOrd="0" presId="urn:microsoft.com/office/officeart/2005/8/layout/hierarchy1"/>
    <dgm:cxn modelId="{BE9A74E9-9473-3949-9936-64DBB70BA519}" type="presOf" srcId="{B52D6D35-9CBC-49F4-9C01-6BDC93B2F3BB}" destId="{88290BFA-A0CB-C242-AA8F-AB4C77250A50}" srcOrd="0" destOrd="0" presId="urn:microsoft.com/office/officeart/2005/8/layout/hierarchy1"/>
    <dgm:cxn modelId="{70FEDA5F-5BB0-D24F-B100-04705D699611}" type="presParOf" srcId="{88290BFA-A0CB-C242-AA8F-AB4C77250A50}" destId="{412AA9D2-E0D9-7547-8C9F-9A0C22DC37B2}" srcOrd="0" destOrd="0" presId="urn:microsoft.com/office/officeart/2005/8/layout/hierarchy1"/>
    <dgm:cxn modelId="{911CE4F9-AB16-1C45-89E9-B1A70BE1235D}" type="presParOf" srcId="{412AA9D2-E0D9-7547-8C9F-9A0C22DC37B2}" destId="{E3644C8A-B1A5-1A4C-AA96-9D122E82A374}" srcOrd="0" destOrd="0" presId="urn:microsoft.com/office/officeart/2005/8/layout/hierarchy1"/>
    <dgm:cxn modelId="{562333F7-9FB0-5846-BBFF-42A528C8E582}" type="presParOf" srcId="{E3644C8A-B1A5-1A4C-AA96-9D122E82A374}" destId="{2476D9E7-84B8-6244-8E24-3C46992766A6}" srcOrd="0" destOrd="0" presId="urn:microsoft.com/office/officeart/2005/8/layout/hierarchy1"/>
    <dgm:cxn modelId="{6A5AA3A0-0FE7-5743-98ED-3FF7AA4C25F7}" type="presParOf" srcId="{E3644C8A-B1A5-1A4C-AA96-9D122E82A374}" destId="{DFAE9C98-D30F-634C-A6E0-DE3EAE1935AB}" srcOrd="1" destOrd="0" presId="urn:microsoft.com/office/officeart/2005/8/layout/hierarchy1"/>
    <dgm:cxn modelId="{3465D75F-A82A-4F48-99A9-BC704EC90158}" type="presParOf" srcId="{412AA9D2-E0D9-7547-8C9F-9A0C22DC37B2}" destId="{F4290E89-39AB-BF4F-B7BC-D6135457B33E}" srcOrd="1" destOrd="0" presId="urn:microsoft.com/office/officeart/2005/8/layout/hierarchy1"/>
    <dgm:cxn modelId="{CCA992E2-386B-2044-B79A-85BE69FABAF2}" type="presParOf" srcId="{88290BFA-A0CB-C242-AA8F-AB4C77250A50}" destId="{21218A8C-76B6-2345-95BB-D9476C67CFD4}" srcOrd="1" destOrd="0" presId="urn:microsoft.com/office/officeart/2005/8/layout/hierarchy1"/>
    <dgm:cxn modelId="{616BD015-873F-D840-B326-9B371BFB757E}" type="presParOf" srcId="{21218A8C-76B6-2345-95BB-D9476C67CFD4}" destId="{C66C6C57-4EF9-2B4D-8B96-ABBB23EC0C00}" srcOrd="0" destOrd="0" presId="urn:microsoft.com/office/officeart/2005/8/layout/hierarchy1"/>
    <dgm:cxn modelId="{33C518B5-5A6F-3549-A31F-254E3C2988B9}" type="presParOf" srcId="{C66C6C57-4EF9-2B4D-8B96-ABBB23EC0C00}" destId="{6CE35F9C-A302-2B4D-A819-0734F0C3DD2D}" srcOrd="0" destOrd="0" presId="urn:microsoft.com/office/officeart/2005/8/layout/hierarchy1"/>
    <dgm:cxn modelId="{E8E567A3-C2A6-514E-8811-C426006B48FA}" type="presParOf" srcId="{C66C6C57-4EF9-2B4D-8B96-ABBB23EC0C00}" destId="{4F815EEA-4405-A74A-87AE-8517CE03C462}" srcOrd="1" destOrd="0" presId="urn:microsoft.com/office/officeart/2005/8/layout/hierarchy1"/>
    <dgm:cxn modelId="{A6040839-082C-5C47-A3BC-83DBF4BDCD24}" type="presParOf" srcId="{21218A8C-76B6-2345-95BB-D9476C67CFD4}" destId="{F952A1D2-64DA-D64A-AA91-E4167AD175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E9B48B-36BD-4149-9723-6BDA296419FD}"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68639B00-F459-4F64-8097-DAA62623D634}">
      <dgm:prSet custT="1"/>
      <dgm:spPr/>
      <dgm:t>
        <a:bodyPr/>
        <a:lstStyle/>
        <a:p>
          <a:r>
            <a:rPr lang="pt-BR" sz="1800" b="1" dirty="0"/>
            <a:t>Essencialidade – </a:t>
          </a:r>
          <a:r>
            <a:rPr lang="pt-BR" sz="1800" dirty="0"/>
            <a:t>considera-se o item do qual dependa, intrínseca e fundamentalmente, o produto ou o serviço, constituindo elemento estrutural e inseparável do processo produtivo ou da execução do serviço, ou, quando menos, a sua falta lhes prive de qualidade, quantidade e/ou suficiência; </a:t>
          </a:r>
          <a:endParaRPr lang="en-US" sz="1800" dirty="0"/>
        </a:p>
      </dgm:t>
    </dgm:pt>
    <dgm:pt modelId="{9162663C-1479-4D36-8620-C7CA586F33BD}" type="parTrans" cxnId="{8FA4DDDF-9914-4037-9B9B-EDC0D726E179}">
      <dgm:prSet/>
      <dgm:spPr/>
      <dgm:t>
        <a:bodyPr/>
        <a:lstStyle/>
        <a:p>
          <a:endParaRPr lang="en-US"/>
        </a:p>
      </dgm:t>
    </dgm:pt>
    <dgm:pt modelId="{38340431-3EC3-4C8B-9EFB-AD188A7B6F7D}" type="sibTrans" cxnId="{8FA4DDDF-9914-4037-9B9B-EDC0D726E179}">
      <dgm:prSet/>
      <dgm:spPr/>
      <dgm:t>
        <a:bodyPr/>
        <a:lstStyle/>
        <a:p>
          <a:endParaRPr lang="en-US"/>
        </a:p>
      </dgm:t>
    </dgm:pt>
    <dgm:pt modelId="{511BB7BC-A8C0-4983-94AC-99B5FA5BC7CE}">
      <dgm:prSet custT="1"/>
      <dgm:spPr/>
      <dgm:t>
        <a:bodyPr/>
        <a:lstStyle/>
        <a:p>
          <a:r>
            <a:rPr lang="pt-BR" sz="1200" b="1" dirty="0"/>
            <a:t>Relevância - </a:t>
          </a:r>
          <a:r>
            <a:rPr lang="pt-BR" sz="1200" dirty="0"/>
            <a:t>considerada como critério definidor de insumo, é identificável no item cuja finalidade, embora não indispensável à elaboração do próprio produto ou à prestação do serviço, integre o processo de produção, seja pelas singularidades de cada cadeia produtiva (v.g., o papel da água na fabricação de fogos de artifício difere daquele desempenhado na agroindústria), seja por imposição legal (v.g., equipamento de proteção individual EPI), distanciando-se, nessa medida, da acepção de pertinência, caracterizada, nos termos propostos, pelo emprego da aquisição na produção ou na execução do serviço.</a:t>
          </a:r>
          <a:endParaRPr lang="en-US" sz="1200" dirty="0"/>
        </a:p>
      </dgm:t>
    </dgm:pt>
    <dgm:pt modelId="{C6843266-A915-4C1F-899E-18942148C5A9}" type="parTrans" cxnId="{F46FC17C-1B6A-4968-AC4B-B999B993E93C}">
      <dgm:prSet/>
      <dgm:spPr/>
      <dgm:t>
        <a:bodyPr/>
        <a:lstStyle/>
        <a:p>
          <a:endParaRPr lang="en-US"/>
        </a:p>
      </dgm:t>
    </dgm:pt>
    <dgm:pt modelId="{6FD92D2F-DDA1-4806-97BB-0688464F51B2}" type="sibTrans" cxnId="{F46FC17C-1B6A-4968-AC4B-B999B993E93C}">
      <dgm:prSet/>
      <dgm:spPr/>
      <dgm:t>
        <a:bodyPr/>
        <a:lstStyle/>
        <a:p>
          <a:endParaRPr lang="en-US"/>
        </a:p>
      </dgm:t>
    </dgm:pt>
    <dgm:pt modelId="{E2B151BD-D964-4C48-B897-DDA84C733444}" type="pres">
      <dgm:prSet presAssocID="{33E9B48B-36BD-4149-9723-6BDA296419FD}" presName="hierChild1" presStyleCnt="0">
        <dgm:presLayoutVars>
          <dgm:chPref val="1"/>
          <dgm:dir/>
          <dgm:animOne val="branch"/>
          <dgm:animLvl val="lvl"/>
          <dgm:resizeHandles/>
        </dgm:presLayoutVars>
      </dgm:prSet>
      <dgm:spPr/>
    </dgm:pt>
    <dgm:pt modelId="{ABAF56F5-20A3-2943-9C66-51CC590E5305}" type="pres">
      <dgm:prSet presAssocID="{68639B00-F459-4F64-8097-DAA62623D634}" presName="hierRoot1" presStyleCnt="0"/>
      <dgm:spPr/>
    </dgm:pt>
    <dgm:pt modelId="{ECA03494-668B-0C4C-8406-39EEE5AA3706}" type="pres">
      <dgm:prSet presAssocID="{68639B00-F459-4F64-8097-DAA62623D634}" presName="composite" presStyleCnt="0"/>
      <dgm:spPr/>
    </dgm:pt>
    <dgm:pt modelId="{0049D973-3642-5048-A357-B12434893432}" type="pres">
      <dgm:prSet presAssocID="{68639B00-F459-4F64-8097-DAA62623D634}" presName="background" presStyleLbl="node0" presStyleIdx="0" presStyleCnt="2"/>
      <dgm:spPr/>
    </dgm:pt>
    <dgm:pt modelId="{9C38DA9E-BE18-954D-9B53-1431BBC89C36}" type="pres">
      <dgm:prSet presAssocID="{68639B00-F459-4F64-8097-DAA62623D634}" presName="text" presStyleLbl="fgAcc0" presStyleIdx="0" presStyleCnt="2" custScaleX="102374" custScaleY="147370">
        <dgm:presLayoutVars>
          <dgm:chPref val="3"/>
        </dgm:presLayoutVars>
      </dgm:prSet>
      <dgm:spPr/>
    </dgm:pt>
    <dgm:pt modelId="{2D5019AD-47E3-A742-9375-8B61FDD73A79}" type="pres">
      <dgm:prSet presAssocID="{68639B00-F459-4F64-8097-DAA62623D634}" presName="hierChild2" presStyleCnt="0"/>
      <dgm:spPr/>
    </dgm:pt>
    <dgm:pt modelId="{B6FD9A20-769E-EF4C-8788-5A27AD7BADD4}" type="pres">
      <dgm:prSet presAssocID="{511BB7BC-A8C0-4983-94AC-99B5FA5BC7CE}" presName="hierRoot1" presStyleCnt="0"/>
      <dgm:spPr/>
    </dgm:pt>
    <dgm:pt modelId="{81DB658B-D12B-7444-8423-F70DC96A2B7E}" type="pres">
      <dgm:prSet presAssocID="{511BB7BC-A8C0-4983-94AC-99B5FA5BC7CE}" presName="composite" presStyleCnt="0"/>
      <dgm:spPr/>
    </dgm:pt>
    <dgm:pt modelId="{F85059BE-A5BF-5849-A814-2CDB6CB59137}" type="pres">
      <dgm:prSet presAssocID="{511BB7BC-A8C0-4983-94AC-99B5FA5BC7CE}" presName="background" presStyleLbl="node0" presStyleIdx="1" presStyleCnt="2"/>
      <dgm:spPr/>
    </dgm:pt>
    <dgm:pt modelId="{666A5D46-A036-1D4D-8578-9231EC3B641F}" type="pres">
      <dgm:prSet presAssocID="{511BB7BC-A8C0-4983-94AC-99B5FA5BC7CE}" presName="text" presStyleLbl="fgAcc0" presStyleIdx="1" presStyleCnt="2" custScaleX="126350" custScaleY="164024">
        <dgm:presLayoutVars>
          <dgm:chPref val="3"/>
        </dgm:presLayoutVars>
      </dgm:prSet>
      <dgm:spPr/>
    </dgm:pt>
    <dgm:pt modelId="{A41850F2-F556-D048-BB0D-C98FF8DD16C3}" type="pres">
      <dgm:prSet presAssocID="{511BB7BC-A8C0-4983-94AC-99B5FA5BC7CE}" presName="hierChild2" presStyleCnt="0"/>
      <dgm:spPr/>
    </dgm:pt>
  </dgm:ptLst>
  <dgm:cxnLst>
    <dgm:cxn modelId="{D2E8A629-93F1-2341-9B32-324EAFAC23A6}" type="presOf" srcId="{68639B00-F459-4F64-8097-DAA62623D634}" destId="{9C38DA9E-BE18-954D-9B53-1431BBC89C36}" srcOrd="0" destOrd="0" presId="urn:microsoft.com/office/officeart/2005/8/layout/hierarchy1"/>
    <dgm:cxn modelId="{67F3F936-BF23-E343-927F-A22FA3FB045E}" type="presOf" srcId="{33E9B48B-36BD-4149-9723-6BDA296419FD}" destId="{E2B151BD-D964-4C48-B897-DDA84C733444}" srcOrd="0" destOrd="0" presId="urn:microsoft.com/office/officeart/2005/8/layout/hierarchy1"/>
    <dgm:cxn modelId="{EDD11F63-787D-6648-964C-AC61D7FD901C}" type="presOf" srcId="{511BB7BC-A8C0-4983-94AC-99B5FA5BC7CE}" destId="{666A5D46-A036-1D4D-8578-9231EC3B641F}" srcOrd="0" destOrd="0" presId="urn:microsoft.com/office/officeart/2005/8/layout/hierarchy1"/>
    <dgm:cxn modelId="{F46FC17C-1B6A-4968-AC4B-B999B993E93C}" srcId="{33E9B48B-36BD-4149-9723-6BDA296419FD}" destId="{511BB7BC-A8C0-4983-94AC-99B5FA5BC7CE}" srcOrd="1" destOrd="0" parTransId="{C6843266-A915-4C1F-899E-18942148C5A9}" sibTransId="{6FD92D2F-DDA1-4806-97BB-0688464F51B2}"/>
    <dgm:cxn modelId="{8FA4DDDF-9914-4037-9B9B-EDC0D726E179}" srcId="{33E9B48B-36BD-4149-9723-6BDA296419FD}" destId="{68639B00-F459-4F64-8097-DAA62623D634}" srcOrd="0" destOrd="0" parTransId="{9162663C-1479-4D36-8620-C7CA586F33BD}" sibTransId="{38340431-3EC3-4C8B-9EFB-AD188A7B6F7D}"/>
    <dgm:cxn modelId="{F8E19B07-22C7-7943-8057-FD9EB9B7E163}" type="presParOf" srcId="{E2B151BD-D964-4C48-B897-DDA84C733444}" destId="{ABAF56F5-20A3-2943-9C66-51CC590E5305}" srcOrd="0" destOrd="0" presId="urn:microsoft.com/office/officeart/2005/8/layout/hierarchy1"/>
    <dgm:cxn modelId="{3A704C70-9189-5F41-8E24-6CB94FA89735}" type="presParOf" srcId="{ABAF56F5-20A3-2943-9C66-51CC590E5305}" destId="{ECA03494-668B-0C4C-8406-39EEE5AA3706}" srcOrd="0" destOrd="0" presId="urn:microsoft.com/office/officeart/2005/8/layout/hierarchy1"/>
    <dgm:cxn modelId="{F8AFF863-8DF3-D84F-B03E-8E0D5D04A973}" type="presParOf" srcId="{ECA03494-668B-0C4C-8406-39EEE5AA3706}" destId="{0049D973-3642-5048-A357-B12434893432}" srcOrd="0" destOrd="0" presId="urn:microsoft.com/office/officeart/2005/8/layout/hierarchy1"/>
    <dgm:cxn modelId="{54903217-8193-D44D-A358-DE2661959C45}" type="presParOf" srcId="{ECA03494-668B-0C4C-8406-39EEE5AA3706}" destId="{9C38DA9E-BE18-954D-9B53-1431BBC89C36}" srcOrd="1" destOrd="0" presId="urn:microsoft.com/office/officeart/2005/8/layout/hierarchy1"/>
    <dgm:cxn modelId="{DBC83F73-1760-EC43-BFA8-11C493F1FB35}" type="presParOf" srcId="{ABAF56F5-20A3-2943-9C66-51CC590E5305}" destId="{2D5019AD-47E3-A742-9375-8B61FDD73A79}" srcOrd="1" destOrd="0" presId="urn:microsoft.com/office/officeart/2005/8/layout/hierarchy1"/>
    <dgm:cxn modelId="{1771848B-5F5E-D84B-AB46-74775DEC3249}" type="presParOf" srcId="{E2B151BD-D964-4C48-B897-DDA84C733444}" destId="{B6FD9A20-769E-EF4C-8788-5A27AD7BADD4}" srcOrd="1" destOrd="0" presId="urn:microsoft.com/office/officeart/2005/8/layout/hierarchy1"/>
    <dgm:cxn modelId="{2277B036-4AB7-5F45-850B-1ECD55416F1F}" type="presParOf" srcId="{B6FD9A20-769E-EF4C-8788-5A27AD7BADD4}" destId="{81DB658B-D12B-7444-8423-F70DC96A2B7E}" srcOrd="0" destOrd="0" presId="urn:microsoft.com/office/officeart/2005/8/layout/hierarchy1"/>
    <dgm:cxn modelId="{BB17D5A4-E0EE-9941-A622-FFF9BCC8ED24}" type="presParOf" srcId="{81DB658B-D12B-7444-8423-F70DC96A2B7E}" destId="{F85059BE-A5BF-5849-A814-2CDB6CB59137}" srcOrd="0" destOrd="0" presId="urn:microsoft.com/office/officeart/2005/8/layout/hierarchy1"/>
    <dgm:cxn modelId="{200E4878-72ED-9E47-953A-29EAF7C73504}" type="presParOf" srcId="{81DB658B-D12B-7444-8423-F70DC96A2B7E}" destId="{666A5D46-A036-1D4D-8578-9231EC3B641F}" srcOrd="1" destOrd="0" presId="urn:microsoft.com/office/officeart/2005/8/layout/hierarchy1"/>
    <dgm:cxn modelId="{DC06A286-AECB-F645-8011-C9F1F3408330}" type="presParOf" srcId="{B6FD9A20-769E-EF4C-8788-5A27AD7BADD4}" destId="{A41850F2-F556-D048-BB0D-C98FF8DD16C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9DB5FA-BA6A-4795-B949-5826C91C8FB5}" type="doc">
      <dgm:prSet loTypeId="urn:microsoft.com/office/officeart/2005/8/layout/hList1" loCatId="list" qsTypeId="urn:microsoft.com/office/officeart/2005/8/quickstyle/simple4" qsCatId="simple" csTypeId="urn:microsoft.com/office/officeart/2005/8/colors/accent2_2" csCatId="accent2"/>
      <dgm:spPr/>
      <dgm:t>
        <a:bodyPr/>
        <a:lstStyle/>
        <a:p>
          <a:endParaRPr lang="en-US"/>
        </a:p>
      </dgm:t>
    </dgm:pt>
    <dgm:pt modelId="{4AC5CAFA-F42A-48D2-B18C-A110F1B24EE3}">
      <dgm:prSet/>
      <dgm:spPr/>
      <dgm:t>
        <a:bodyPr/>
        <a:lstStyle/>
        <a:p>
          <a:r>
            <a:rPr lang="pt-BR" b="1"/>
            <a:t>Acórdão n. 9303-010.123</a:t>
          </a:r>
          <a:r>
            <a:rPr lang="pt-BR"/>
            <a:t>, sessão de 11/02/2020</a:t>
          </a:r>
          <a:r>
            <a:rPr lang="pt-BR" b="1"/>
            <a:t> &gt; concedendo o crédito </a:t>
          </a:r>
          <a:r>
            <a:rPr lang="pt-BR"/>
            <a:t>&gt; incisos II e IX do artigo 3º das Leis n. 10.637/2002 e 10.833/2003</a:t>
          </a:r>
          <a:endParaRPr lang="en-US"/>
        </a:p>
      </dgm:t>
    </dgm:pt>
    <dgm:pt modelId="{CBED9E51-3FDB-4C4B-A073-83FE98021AAC}" type="parTrans" cxnId="{3C9D4F77-26B9-4FFF-A838-7A0AF5D17E26}">
      <dgm:prSet/>
      <dgm:spPr/>
      <dgm:t>
        <a:bodyPr/>
        <a:lstStyle/>
        <a:p>
          <a:endParaRPr lang="en-US"/>
        </a:p>
      </dgm:t>
    </dgm:pt>
    <dgm:pt modelId="{C1F36C09-872D-4627-822F-8468E547307E}" type="sibTrans" cxnId="{3C9D4F77-26B9-4FFF-A838-7A0AF5D17E26}">
      <dgm:prSet/>
      <dgm:spPr/>
      <dgm:t>
        <a:bodyPr/>
        <a:lstStyle/>
        <a:p>
          <a:endParaRPr lang="en-US"/>
        </a:p>
      </dgm:t>
    </dgm:pt>
    <dgm:pt modelId="{A32693FE-A3C9-46F4-8460-07D47EBD3E41}">
      <dgm:prSet/>
      <dgm:spPr/>
      <dgm:t>
        <a:bodyPr/>
        <a:lstStyle/>
        <a:p>
          <a:r>
            <a:rPr lang="pt-BR" b="1"/>
            <a:t>Acórdão 9303-010.249, </a:t>
          </a:r>
          <a:r>
            <a:rPr lang="pt-BR"/>
            <a:t>Sessão 11/03/2020 </a:t>
          </a:r>
          <a:r>
            <a:rPr lang="pt-BR" b="1"/>
            <a:t>&gt; negando o crédito – mudança de orientação</a:t>
          </a:r>
          <a:endParaRPr lang="en-US"/>
        </a:p>
      </dgm:t>
    </dgm:pt>
    <dgm:pt modelId="{45DD96DF-1B6B-4DF7-AF21-759051B94810}" type="parTrans" cxnId="{B396B362-D528-4052-8969-7369980598BD}">
      <dgm:prSet/>
      <dgm:spPr/>
      <dgm:t>
        <a:bodyPr/>
        <a:lstStyle/>
        <a:p>
          <a:endParaRPr lang="en-US"/>
        </a:p>
      </dgm:t>
    </dgm:pt>
    <dgm:pt modelId="{2710F308-1CF8-4F77-8D19-EFABD3151BA2}" type="sibTrans" cxnId="{B396B362-D528-4052-8969-7369980598BD}">
      <dgm:prSet/>
      <dgm:spPr/>
      <dgm:t>
        <a:bodyPr/>
        <a:lstStyle/>
        <a:p>
          <a:endParaRPr lang="en-US"/>
        </a:p>
      </dgm:t>
    </dgm:pt>
    <dgm:pt modelId="{672E35C7-D2A4-4F71-AAD2-9B900A3A1FC8}">
      <dgm:prSet/>
      <dgm:spPr/>
      <dgm:t>
        <a:bodyPr/>
        <a:lstStyle/>
        <a:p>
          <a:r>
            <a:rPr lang="pt-BR" b="1"/>
            <a:t>(i) primeiramente por não se enquadrar no disposto no inciso II do Art. 3° da Lei n° 10.833, de 2003, por não se subsumir ao conceito de insumo, visto que trata-se de produtos acabados; e</a:t>
          </a:r>
          <a:endParaRPr lang="en-US"/>
        </a:p>
      </dgm:t>
    </dgm:pt>
    <dgm:pt modelId="{68BDCBD5-4F4E-492E-A5A8-BF31F04A9DF9}" type="parTrans" cxnId="{F6C94E1C-AF79-4CA9-AB2D-00820A001762}">
      <dgm:prSet/>
      <dgm:spPr/>
      <dgm:t>
        <a:bodyPr/>
        <a:lstStyle/>
        <a:p>
          <a:endParaRPr lang="en-US"/>
        </a:p>
      </dgm:t>
    </dgm:pt>
    <dgm:pt modelId="{35AD324A-E594-430F-98E2-321EB61DE1B7}" type="sibTrans" cxnId="{F6C94E1C-AF79-4CA9-AB2D-00820A001762}">
      <dgm:prSet/>
      <dgm:spPr/>
      <dgm:t>
        <a:bodyPr/>
        <a:lstStyle/>
        <a:p>
          <a:endParaRPr lang="en-US"/>
        </a:p>
      </dgm:t>
    </dgm:pt>
    <dgm:pt modelId="{5CC5033B-A4D8-4DC3-B42F-4740147D63E4}">
      <dgm:prSet/>
      <dgm:spPr/>
      <dgm:t>
        <a:bodyPr/>
        <a:lstStyle/>
        <a:p>
          <a:r>
            <a:rPr lang="pt-BR" b="1"/>
            <a:t>(ii) ainda por não se enquadrar no disposto no inciso IX do mesmo Art. 3° da Lei n° 10.833, de 2003, por ter ocorrido antes da operação de venda.</a:t>
          </a:r>
          <a:endParaRPr lang="en-US"/>
        </a:p>
      </dgm:t>
    </dgm:pt>
    <dgm:pt modelId="{717DAF6F-78F2-4253-89FF-85B71C8141FD}" type="parTrans" cxnId="{860222AF-E2FD-4C0D-A491-4181E00320FE}">
      <dgm:prSet/>
      <dgm:spPr/>
      <dgm:t>
        <a:bodyPr/>
        <a:lstStyle/>
        <a:p>
          <a:endParaRPr lang="en-US"/>
        </a:p>
      </dgm:t>
    </dgm:pt>
    <dgm:pt modelId="{4C2CD0C5-60F1-4ED5-AB3A-4080A9B336F5}" type="sibTrans" cxnId="{860222AF-E2FD-4C0D-A491-4181E00320FE}">
      <dgm:prSet/>
      <dgm:spPr/>
      <dgm:t>
        <a:bodyPr/>
        <a:lstStyle/>
        <a:p>
          <a:endParaRPr lang="en-US"/>
        </a:p>
      </dgm:t>
    </dgm:pt>
    <dgm:pt modelId="{E112B76C-DEC4-4BF0-85A9-C7167CF2C51B}">
      <dgm:prSet/>
      <dgm:spPr/>
      <dgm:t>
        <a:bodyPr/>
        <a:lstStyle/>
        <a:p>
          <a:r>
            <a:rPr lang="pt-BR" b="1"/>
            <a:t>Orientação do STJ (anteriores e posteriores ao repetitivo)</a:t>
          </a:r>
          <a:endParaRPr lang="en-US"/>
        </a:p>
      </dgm:t>
    </dgm:pt>
    <dgm:pt modelId="{FFA6F7E2-EB11-425B-8BC9-59FD3C260214}" type="parTrans" cxnId="{576EAF45-EF7E-4542-B33D-16556A7D2AC7}">
      <dgm:prSet/>
      <dgm:spPr/>
      <dgm:t>
        <a:bodyPr/>
        <a:lstStyle/>
        <a:p>
          <a:endParaRPr lang="en-US"/>
        </a:p>
      </dgm:t>
    </dgm:pt>
    <dgm:pt modelId="{4A669542-81A4-4FB7-B819-F426D972471F}" type="sibTrans" cxnId="{576EAF45-EF7E-4542-B33D-16556A7D2AC7}">
      <dgm:prSet/>
      <dgm:spPr/>
      <dgm:t>
        <a:bodyPr/>
        <a:lstStyle/>
        <a:p>
          <a:endParaRPr lang="en-US"/>
        </a:p>
      </dgm:t>
    </dgm:pt>
    <dgm:pt modelId="{BA4813DC-96A1-D544-9EE0-D1ED5FCFBDCA}" type="pres">
      <dgm:prSet presAssocID="{FE9DB5FA-BA6A-4795-B949-5826C91C8FB5}" presName="Name0" presStyleCnt="0">
        <dgm:presLayoutVars>
          <dgm:dir/>
          <dgm:animLvl val="lvl"/>
          <dgm:resizeHandles val="exact"/>
        </dgm:presLayoutVars>
      </dgm:prSet>
      <dgm:spPr/>
    </dgm:pt>
    <dgm:pt modelId="{0C7A3B0A-F4DE-D341-835B-760B5BCC7759}" type="pres">
      <dgm:prSet presAssocID="{4AC5CAFA-F42A-48D2-B18C-A110F1B24EE3}" presName="composite" presStyleCnt="0"/>
      <dgm:spPr/>
    </dgm:pt>
    <dgm:pt modelId="{8205A231-4CD8-D048-8CC6-0865107C263B}" type="pres">
      <dgm:prSet presAssocID="{4AC5CAFA-F42A-48D2-B18C-A110F1B24EE3}" presName="parTx" presStyleLbl="alignNode1" presStyleIdx="0" presStyleCnt="2">
        <dgm:presLayoutVars>
          <dgm:chMax val="0"/>
          <dgm:chPref val="0"/>
          <dgm:bulletEnabled val="1"/>
        </dgm:presLayoutVars>
      </dgm:prSet>
      <dgm:spPr/>
    </dgm:pt>
    <dgm:pt modelId="{95116183-756A-424A-A2B4-8B4D7D5CB38B}" type="pres">
      <dgm:prSet presAssocID="{4AC5CAFA-F42A-48D2-B18C-A110F1B24EE3}" presName="desTx" presStyleLbl="alignAccFollowNode1" presStyleIdx="0" presStyleCnt="2">
        <dgm:presLayoutVars>
          <dgm:bulletEnabled val="1"/>
        </dgm:presLayoutVars>
      </dgm:prSet>
      <dgm:spPr/>
    </dgm:pt>
    <dgm:pt modelId="{30644C7D-F695-3249-8B49-F77656AB963C}" type="pres">
      <dgm:prSet presAssocID="{C1F36C09-872D-4627-822F-8468E547307E}" presName="space" presStyleCnt="0"/>
      <dgm:spPr/>
    </dgm:pt>
    <dgm:pt modelId="{5832F733-1ED0-9643-AA34-235E30A25255}" type="pres">
      <dgm:prSet presAssocID="{A32693FE-A3C9-46F4-8460-07D47EBD3E41}" presName="composite" presStyleCnt="0"/>
      <dgm:spPr/>
    </dgm:pt>
    <dgm:pt modelId="{887B2E50-EF48-1740-B874-9735B8BE196E}" type="pres">
      <dgm:prSet presAssocID="{A32693FE-A3C9-46F4-8460-07D47EBD3E41}" presName="parTx" presStyleLbl="alignNode1" presStyleIdx="1" presStyleCnt="2">
        <dgm:presLayoutVars>
          <dgm:chMax val="0"/>
          <dgm:chPref val="0"/>
          <dgm:bulletEnabled val="1"/>
        </dgm:presLayoutVars>
      </dgm:prSet>
      <dgm:spPr/>
    </dgm:pt>
    <dgm:pt modelId="{D2D7E5CB-FDC7-724F-AF20-C72676F75A14}" type="pres">
      <dgm:prSet presAssocID="{A32693FE-A3C9-46F4-8460-07D47EBD3E41}" presName="desTx" presStyleLbl="alignAccFollowNode1" presStyleIdx="1" presStyleCnt="2">
        <dgm:presLayoutVars>
          <dgm:bulletEnabled val="1"/>
        </dgm:presLayoutVars>
      </dgm:prSet>
      <dgm:spPr/>
    </dgm:pt>
  </dgm:ptLst>
  <dgm:cxnLst>
    <dgm:cxn modelId="{38C85719-E681-9840-9138-45503D874D55}" type="presOf" srcId="{FE9DB5FA-BA6A-4795-B949-5826C91C8FB5}" destId="{BA4813DC-96A1-D544-9EE0-D1ED5FCFBDCA}" srcOrd="0" destOrd="0" presId="urn:microsoft.com/office/officeart/2005/8/layout/hList1"/>
    <dgm:cxn modelId="{15D63D1A-05F7-D743-8CD9-38F92EBF2789}" type="presOf" srcId="{672E35C7-D2A4-4F71-AAD2-9B900A3A1FC8}" destId="{D2D7E5CB-FDC7-724F-AF20-C72676F75A14}" srcOrd="0" destOrd="0" presId="urn:microsoft.com/office/officeart/2005/8/layout/hList1"/>
    <dgm:cxn modelId="{F6C94E1C-AF79-4CA9-AB2D-00820A001762}" srcId="{A32693FE-A3C9-46F4-8460-07D47EBD3E41}" destId="{672E35C7-D2A4-4F71-AAD2-9B900A3A1FC8}" srcOrd="0" destOrd="0" parTransId="{68BDCBD5-4F4E-492E-A5A8-BF31F04A9DF9}" sibTransId="{35AD324A-E594-430F-98E2-321EB61DE1B7}"/>
    <dgm:cxn modelId="{18E9E334-C88F-7A4A-A46B-68A8C34203D3}" type="presOf" srcId="{4AC5CAFA-F42A-48D2-B18C-A110F1B24EE3}" destId="{8205A231-4CD8-D048-8CC6-0865107C263B}" srcOrd="0" destOrd="0" presId="urn:microsoft.com/office/officeart/2005/8/layout/hList1"/>
    <dgm:cxn modelId="{576EAF45-EF7E-4542-B33D-16556A7D2AC7}" srcId="{A32693FE-A3C9-46F4-8460-07D47EBD3E41}" destId="{E112B76C-DEC4-4BF0-85A9-C7167CF2C51B}" srcOrd="2" destOrd="0" parTransId="{FFA6F7E2-EB11-425B-8BC9-59FD3C260214}" sibTransId="{4A669542-81A4-4FB7-B819-F426D972471F}"/>
    <dgm:cxn modelId="{32DFAD47-330C-F34A-B566-B98EE5E6B640}" type="presOf" srcId="{E112B76C-DEC4-4BF0-85A9-C7167CF2C51B}" destId="{D2D7E5CB-FDC7-724F-AF20-C72676F75A14}" srcOrd="0" destOrd="2" presId="urn:microsoft.com/office/officeart/2005/8/layout/hList1"/>
    <dgm:cxn modelId="{BD5E5758-BDB0-E441-AE64-9ABED4DC73FD}" type="presOf" srcId="{5CC5033B-A4D8-4DC3-B42F-4740147D63E4}" destId="{D2D7E5CB-FDC7-724F-AF20-C72676F75A14}" srcOrd="0" destOrd="1" presId="urn:microsoft.com/office/officeart/2005/8/layout/hList1"/>
    <dgm:cxn modelId="{B396B362-D528-4052-8969-7369980598BD}" srcId="{FE9DB5FA-BA6A-4795-B949-5826C91C8FB5}" destId="{A32693FE-A3C9-46F4-8460-07D47EBD3E41}" srcOrd="1" destOrd="0" parTransId="{45DD96DF-1B6B-4DF7-AF21-759051B94810}" sibTransId="{2710F308-1CF8-4F77-8D19-EFABD3151BA2}"/>
    <dgm:cxn modelId="{3C9D4F77-26B9-4FFF-A838-7A0AF5D17E26}" srcId="{FE9DB5FA-BA6A-4795-B949-5826C91C8FB5}" destId="{4AC5CAFA-F42A-48D2-B18C-A110F1B24EE3}" srcOrd="0" destOrd="0" parTransId="{CBED9E51-3FDB-4C4B-A073-83FE98021AAC}" sibTransId="{C1F36C09-872D-4627-822F-8468E547307E}"/>
    <dgm:cxn modelId="{ACB54383-6A30-1247-9FFF-F044C9D18F1F}" type="presOf" srcId="{A32693FE-A3C9-46F4-8460-07D47EBD3E41}" destId="{887B2E50-EF48-1740-B874-9735B8BE196E}" srcOrd="0" destOrd="0" presId="urn:microsoft.com/office/officeart/2005/8/layout/hList1"/>
    <dgm:cxn modelId="{860222AF-E2FD-4C0D-A491-4181E00320FE}" srcId="{A32693FE-A3C9-46F4-8460-07D47EBD3E41}" destId="{5CC5033B-A4D8-4DC3-B42F-4740147D63E4}" srcOrd="1" destOrd="0" parTransId="{717DAF6F-78F2-4253-89FF-85B71C8141FD}" sibTransId="{4C2CD0C5-60F1-4ED5-AB3A-4080A9B336F5}"/>
    <dgm:cxn modelId="{C1A7AB5B-11C3-7843-BFEE-9568563EEE72}" type="presParOf" srcId="{BA4813DC-96A1-D544-9EE0-D1ED5FCFBDCA}" destId="{0C7A3B0A-F4DE-D341-835B-760B5BCC7759}" srcOrd="0" destOrd="0" presId="urn:microsoft.com/office/officeart/2005/8/layout/hList1"/>
    <dgm:cxn modelId="{E76A9572-2CDB-834A-BA83-E0BB7CF37DBD}" type="presParOf" srcId="{0C7A3B0A-F4DE-D341-835B-760B5BCC7759}" destId="{8205A231-4CD8-D048-8CC6-0865107C263B}" srcOrd="0" destOrd="0" presId="urn:microsoft.com/office/officeart/2005/8/layout/hList1"/>
    <dgm:cxn modelId="{66C54BC5-C21B-054A-A9EB-4455BC603209}" type="presParOf" srcId="{0C7A3B0A-F4DE-D341-835B-760B5BCC7759}" destId="{95116183-756A-424A-A2B4-8B4D7D5CB38B}" srcOrd="1" destOrd="0" presId="urn:microsoft.com/office/officeart/2005/8/layout/hList1"/>
    <dgm:cxn modelId="{663E8E7E-CAB3-E144-B14C-7DBE6F3D47CB}" type="presParOf" srcId="{BA4813DC-96A1-D544-9EE0-D1ED5FCFBDCA}" destId="{30644C7D-F695-3249-8B49-F77656AB963C}" srcOrd="1" destOrd="0" presId="urn:microsoft.com/office/officeart/2005/8/layout/hList1"/>
    <dgm:cxn modelId="{703835F0-F314-FC46-86B9-82520F8AF180}" type="presParOf" srcId="{BA4813DC-96A1-D544-9EE0-D1ED5FCFBDCA}" destId="{5832F733-1ED0-9643-AA34-235E30A25255}" srcOrd="2" destOrd="0" presId="urn:microsoft.com/office/officeart/2005/8/layout/hList1"/>
    <dgm:cxn modelId="{82321C5E-93CE-B740-AC27-9ABAB6F60129}" type="presParOf" srcId="{5832F733-1ED0-9643-AA34-235E30A25255}" destId="{887B2E50-EF48-1740-B874-9735B8BE196E}" srcOrd="0" destOrd="0" presId="urn:microsoft.com/office/officeart/2005/8/layout/hList1"/>
    <dgm:cxn modelId="{CFB3F8D7-A9C3-6442-B1B8-F984E9C5F1CF}" type="presParOf" srcId="{5832F733-1ED0-9643-AA34-235E30A25255}" destId="{D2D7E5CB-FDC7-724F-AF20-C72676F75A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6D9E7-84B8-6244-8E24-3C46992766A6}">
      <dsp:nvSpPr>
        <dsp:cNvPr id="0" name=""/>
        <dsp:cNvSpPr/>
      </dsp:nvSpPr>
      <dsp:spPr>
        <a:xfrm>
          <a:off x="1040" y="356392"/>
          <a:ext cx="3650794" cy="23182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FAE9C98-D30F-634C-A6E0-DE3EAE1935AB}">
      <dsp:nvSpPr>
        <dsp:cNvPr id="0" name=""/>
        <dsp:cNvSpPr/>
      </dsp:nvSpPr>
      <dsp:spPr>
        <a:xfrm>
          <a:off x="406683" y="741753"/>
          <a:ext cx="3650794" cy="23182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a:t>DISCUSSÃO NO STJ</a:t>
          </a:r>
          <a:endParaRPr lang="en-US" sz="1900" kern="1200"/>
        </a:p>
      </dsp:txBody>
      <dsp:txXfrm>
        <a:off x="474582" y="809652"/>
        <a:ext cx="3514996" cy="2182456"/>
      </dsp:txXfrm>
    </dsp:sp>
    <dsp:sp modelId="{6CE35F9C-A302-2B4D-A819-0734F0C3DD2D}">
      <dsp:nvSpPr>
        <dsp:cNvPr id="0" name=""/>
        <dsp:cNvSpPr/>
      </dsp:nvSpPr>
      <dsp:spPr>
        <a:xfrm>
          <a:off x="4463121" y="356392"/>
          <a:ext cx="3650794" cy="23182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F815EEA-4405-A74A-87AE-8517CE03C462}">
      <dsp:nvSpPr>
        <dsp:cNvPr id="0" name=""/>
        <dsp:cNvSpPr/>
      </dsp:nvSpPr>
      <dsp:spPr>
        <a:xfrm>
          <a:off x="4868765" y="741753"/>
          <a:ext cx="3650794" cy="23182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a:t>Superior Tribunal de Justiça no </a:t>
          </a:r>
          <a:r>
            <a:rPr lang="pt-BR" sz="1900" b="1" kern="1200"/>
            <a:t>REsp 1.221.170, </a:t>
          </a:r>
          <a:r>
            <a:rPr lang="pt-BR" sz="1900" kern="1200"/>
            <a:t>(repetitivo), que estabeleceu o </a:t>
          </a:r>
          <a:r>
            <a:rPr lang="pt-BR" sz="1900" b="1" kern="1200"/>
            <a:t>conceito de insumo tomando como parâmetro os critérios da essencialidade e/ou relevância.</a:t>
          </a:r>
          <a:r>
            <a:rPr lang="pt-BR" sz="1900" kern="1200"/>
            <a:t> </a:t>
          </a:r>
          <a:endParaRPr lang="en-US" sz="1900" kern="1200"/>
        </a:p>
      </dsp:txBody>
      <dsp:txXfrm>
        <a:off x="4936664" y="809652"/>
        <a:ext cx="3514996" cy="2182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9D973-3642-5048-A357-B12434893432}">
      <dsp:nvSpPr>
        <dsp:cNvPr id="0" name=""/>
        <dsp:cNvSpPr/>
      </dsp:nvSpPr>
      <dsp:spPr>
        <a:xfrm>
          <a:off x="359836" y="843"/>
          <a:ext cx="3047470" cy="27856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38DA9E-BE18-954D-9B53-1431BBC89C36}">
      <dsp:nvSpPr>
        <dsp:cNvPr id="0" name=""/>
        <dsp:cNvSpPr/>
      </dsp:nvSpPr>
      <dsp:spPr>
        <a:xfrm>
          <a:off x="690592" y="315061"/>
          <a:ext cx="3047470" cy="27856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t>Essencialidade – </a:t>
          </a:r>
          <a:r>
            <a:rPr lang="pt-BR" sz="1800" kern="1200" dirty="0"/>
            <a:t>considera-se o item do qual dependa, intrínseca e fundamentalmente, o produto ou o serviço, constituindo elemento estrutural e inseparável do processo produtivo ou da execução do serviço, ou, quando menos, a sua falta lhes prive de qualidade, quantidade e/ou suficiência; </a:t>
          </a:r>
          <a:endParaRPr lang="en-US" sz="1800" kern="1200" dirty="0"/>
        </a:p>
      </dsp:txBody>
      <dsp:txXfrm>
        <a:off x="772182" y="396651"/>
        <a:ext cx="2884290" cy="2622509"/>
      </dsp:txXfrm>
    </dsp:sp>
    <dsp:sp modelId="{F85059BE-A5BF-5849-A814-2CDB6CB59137}">
      <dsp:nvSpPr>
        <dsp:cNvPr id="0" name=""/>
        <dsp:cNvSpPr/>
      </dsp:nvSpPr>
      <dsp:spPr>
        <a:xfrm>
          <a:off x="4068818" y="843"/>
          <a:ext cx="3761188" cy="310049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66A5D46-A036-1D4D-8578-9231EC3B641F}">
      <dsp:nvSpPr>
        <dsp:cNvPr id="0" name=""/>
        <dsp:cNvSpPr/>
      </dsp:nvSpPr>
      <dsp:spPr>
        <a:xfrm>
          <a:off x="4399574" y="315061"/>
          <a:ext cx="3761188" cy="3100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1" kern="1200" dirty="0"/>
            <a:t>Relevância - </a:t>
          </a:r>
          <a:r>
            <a:rPr lang="pt-BR" sz="1200" kern="1200" dirty="0"/>
            <a:t>considerada como critério definidor de insumo, é identificável no item cuja finalidade, embora não indispensável à elaboração do próprio produto ou à prestação do serviço, integre o processo de produção, seja pelas singularidades de cada cadeia produtiva (v.g., o papel da água na fabricação de fogos de artifício difere daquele desempenhado na agroindústria), seja por imposição legal (v.g., equipamento de proteção individual EPI), distanciando-se, nessa medida, da acepção de pertinência, caracterizada, nos termos propostos, pelo emprego da aquisição na produção ou na execução do serviço.</a:t>
          </a:r>
          <a:endParaRPr lang="en-US" sz="1200" kern="1200" dirty="0"/>
        </a:p>
      </dsp:txBody>
      <dsp:txXfrm>
        <a:off x="4490384" y="405871"/>
        <a:ext cx="3579568" cy="2918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5A231-4CD8-D048-8CC6-0865107C263B}">
      <dsp:nvSpPr>
        <dsp:cNvPr id="0" name=""/>
        <dsp:cNvSpPr/>
      </dsp:nvSpPr>
      <dsp:spPr>
        <a:xfrm>
          <a:off x="41" y="3064"/>
          <a:ext cx="3981549" cy="939771"/>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pt-BR" sz="1500" b="1" kern="1200"/>
            <a:t>Acórdão n. 9303-010.123</a:t>
          </a:r>
          <a:r>
            <a:rPr lang="pt-BR" sz="1500" kern="1200"/>
            <a:t>, sessão de 11/02/2020</a:t>
          </a:r>
          <a:r>
            <a:rPr lang="pt-BR" sz="1500" b="1" kern="1200"/>
            <a:t> &gt; concedendo o crédito </a:t>
          </a:r>
          <a:r>
            <a:rPr lang="pt-BR" sz="1500" kern="1200"/>
            <a:t>&gt; incisos II e IX do artigo 3º das Leis n. 10.637/2002 e 10.833/2003</a:t>
          </a:r>
          <a:endParaRPr lang="en-US" sz="1500" kern="1200"/>
        </a:p>
      </dsp:txBody>
      <dsp:txXfrm>
        <a:off x="41" y="3064"/>
        <a:ext cx="3981549" cy="939771"/>
      </dsp:txXfrm>
    </dsp:sp>
    <dsp:sp modelId="{95116183-756A-424A-A2B4-8B4D7D5CB38B}">
      <dsp:nvSpPr>
        <dsp:cNvPr id="0" name=""/>
        <dsp:cNvSpPr/>
      </dsp:nvSpPr>
      <dsp:spPr>
        <a:xfrm>
          <a:off x="41" y="942835"/>
          <a:ext cx="3981549" cy="247050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7B2E50-EF48-1740-B874-9735B8BE196E}">
      <dsp:nvSpPr>
        <dsp:cNvPr id="0" name=""/>
        <dsp:cNvSpPr/>
      </dsp:nvSpPr>
      <dsp:spPr>
        <a:xfrm>
          <a:off x="4539008" y="3064"/>
          <a:ext cx="3981549" cy="939771"/>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pt-BR" sz="1500" b="1" kern="1200"/>
            <a:t>Acórdão 9303-010.249, </a:t>
          </a:r>
          <a:r>
            <a:rPr lang="pt-BR" sz="1500" kern="1200"/>
            <a:t>Sessão 11/03/2020 </a:t>
          </a:r>
          <a:r>
            <a:rPr lang="pt-BR" sz="1500" b="1" kern="1200"/>
            <a:t>&gt; negando o crédito – mudança de orientação</a:t>
          </a:r>
          <a:endParaRPr lang="en-US" sz="1500" kern="1200"/>
        </a:p>
      </dsp:txBody>
      <dsp:txXfrm>
        <a:off x="4539008" y="3064"/>
        <a:ext cx="3981549" cy="939771"/>
      </dsp:txXfrm>
    </dsp:sp>
    <dsp:sp modelId="{D2D7E5CB-FDC7-724F-AF20-C72676F75A14}">
      <dsp:nvSpPr>
        <dsp:cNvPr id="0" name=""/>
        <dsp:cNvSpPr/>
      </dsp:nvSpPr>
      <dsp:spPr>
        <a:xfrm>
          <a:off x="4539008" y="942835"/>
          <a:ext cx="3981549" cy="247050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pt-BR" sz="1500" b="1" kern="1200"/>
            <a:t>(i) primeiramente por não se enquadrar no disposto no inciso II do Art. 3° da Lei n° 10.833, de 2003, por não se subsumir ao conceito de insumo, visto que trata-se de produtos acabados; e</a:t>
          </a:r>
          <a:endParaRPr lang="en-US" sz="1500" kern="1200"/>
        </a:p>
        <a:p>
          <a:pPr marL="114300" lvl="1" indent="-114300" algn="l" defTabSz="666750">
            <a:lnSpc>
              <a:spcPct val="90000"/>
            </a:lnSpc>
            <a:spcBef>
              <a:spcPct val="0"/>
            </a:spcBef>
            <a:spcAft>
              <a:spcPct val="15000"/>
            </a:spcAft>
            <a:buChar char="•"/>
          </a:pPr>
          <a:r>
            <a:rPr lang="pt-BR" sz="1500" b="1" kern="1200"/>
            <a:t>(ii) ainda por não se enquadrar no disposto no inciso IX do mesmo Art. 3° da Lei n° 10.833, de 2003, por ter ocorrido antes da operação de venda.</a:t>
          </a:r>
          <a:endParaRPr lang="en-US" sz="1500" kern="1200"/>
        </a:p>
        <a:p>
          <a:pPr marL="114300" lvl="1" indent="-114300" algn="l" defTabSz="666750">
            <a:lnSpc>
              <a:spcPct val="90000"/>
            </a:lnSpc>
            <a:spcBef>
              <a:spcPct val="0"/>
            </a:spcBef>
            <a:spcAft>
              <a:spcPct val="15000"/>
            </a:spcAft>
            <a:buChar char="•"/>
          </a:pPr>
          <a:r>
            <a:rPr lang="pt-BR" sz="1500" b="1" kern="1200"/>
            <a:t>Orientação do STJ (anteriores e posteriores ao repetitivo)</a:t>
          </a:r>
          <a:endParaRPr lang="en-US" sz="1500" kern="1200"/>
        </a:p>
      </dsp:txBody>
      <dsp:txXfrm>
        <a:off x="4539008" y="942835"/>
        <a:ext cx="3981549" cy="2470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dca637a21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dca637a21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6AA82A3-1155-4451-AE20-91270DDC1F0E}" type="datetime1">
              <a:rPr lang="pt-BR" smtClean="0"/>
              <a:pPr/>
              <a:t>10/03/2023</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DB56472C-53D5-4B21-BBEF-99DF8B2269D9}" type="slidenum">
              <a:rPr lang="pt-BR" smtClean="0"/>
              <a:pPr/>
              <a:t>‹nº›</a:t>
            </a:fld>
            <a:endParaRPr lang="pt-BR" dirty="0"/>
          </a:p>
        </p:txBody>
      </p:sp>
    </p:spTree>
    <p:extLst>
      <p:ext uri="{BB962C8B-B14F-4D97-AF65-F5344CB8AC3E}">
        <p14:creationId xmlns:p14="http://schemas.microsoft.com/office/powerpoint/2010/main" val="321988165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portal.stf.jus.br/processos/detalhe.asp?incidente=4647544"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1830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692C510D-6F48-BB71-0256-A36BD1A152FB}"/>
              </a:ext>
            </a:extLst>
          </p:cNvPr>
          <p:cNvSpPr txBox="1"/>
          <p:nvPr/>
        </p:nvSpPr>
        <p:spPr>
          <a:xfrm>
            <a:off x="2316480" y="1288869"/>
            <a:ext cx="4310743" cy="2000548"/>
          </a:xfrm>
          <a:prstGeom prst="rect">
            <a:avLst/>
          </a:prstGeom>
          <a:noFill/>
        </p:spPr>
        <p:txBody>
          <a:bodyPr wrap="square" rtlCol="0">
            <a:spAutoFit/>
          </a:bodyPr>
          <a:lstStyle/>
          <a:p>
            <a:pPr algn="ctr"/>
            <a:r>
              <a:rPr lang="pt-BR" sz="2800" dirty="0">
                <a:solidFill>
                  <a:schemeClr val="bg1"/>
                </a:solidFill>
              </a:rPr>
              <a:t>A definição de insumos no PIS e </a:t>
            </a:r>
            <a:r>
              <a:rPr lang="pt-BR" sz="2800" dirty="0" err="1">
                <a:solidFill>
                  <a:schemeClr val="bg1"/>
                </a:solidFill>
              </a:rPr>
              <a:t>Cofins</a:t>
            </a:r>
            <a:r>
              <a:rPr lang="pt-BR" sz="2800" dirty="0">
                <a:solidFill>
                  <a:schemeClr val="bg1"/>
                </a:solidFill>
              </a:rPr>
              <a:t> </a:t>
            </a:r>
          </a:p>
          <a:p>
            <a:pPr algn="ctr"/>
            <a:r>
              <a:rPr lang="pt-BR" sz="2800" dirty="0">
                <a:solidFill>
                  <a:schemeClr val="bg1"/>
                </a:solidFill>
              </a:rPr>
              <a:t>(</a:t>
            </a:r>
            <a:r>
              <a:rPr lang="pt-BR" sz="2800" dirty="0" err="1">
                <a:solidFill>
                  <a:schemeClr val="bg1"/>
                </a:solidFill>
              </a:rPr>
              <a:t>Resp</a:t>
            </a:r>
            <a:r>
              <a:rPr lang="pt-BR" sz="2800" dirty="0">
                <a:solidFill>
                  <a:schemeClr val="bg1"/>
                </a:solidFill>
              </a:rPr>
              <a:t> 1.221.170/PR)</a:t>
            </a:r>
          </a:p>
          <a:p>
            <a:pPr algn="ctr"/>
            <a:endParaRPr lang="pt-BR" sz="1800" dirty="0">
              <a:solidFill>
                <a:schemeClr val="bg1"/>
              </a:solidFill>
            </a:endParaRPr>
          </a:p>
          <a:p>
            <a:pPr algn="ctr"/>
            <a:r>
              <a:rPr lang="pt-BR" sz="1800" dirty="0">
                <a:solidFill>
                  <a:schemeClr val="bg1"/>
                </a:solidFill>
              </a:rPr>
              <a:t>Paulo Caliendo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050172-FB4E-1303-5E35-36995ADDE521}"/>
              </a:ext>
            </a:extLst>
          </p:cNvPr>
          <p:cNvSpPr>
            <a:spLocks noGrp="1"/>
          </p:cNvSpPr>
          <p:nvPr>
            <p:ph type="title"/>
          </p:nvPr>
        </p:nvSpPr>
        <p:spPr>
          <a:xfrm>
            <a:off x="265500" y="1233175"/>
            <a:ext cx="4045200" cy="1482300"/>
          </a:xfrm>
        </p:spPr>
        <p:txBody>
          <a:bodyPr/>
          <a:lstStyle/>
          <a:p>
            <a:r>
              <a:rPr lang="pt-BR" sz="1400" dirty="0">
                <a:solidFill>
                  <a:schemeClr val="dk2"/>
                </a:solidFill>
              </a:rPr>
              <a:t>A PFN expediu a Nota Técnica nº 63/2018, dispensando os procuradores de recorrerem quanto ao tema.</a:t>
            </a:r>
            <a:br>
              <a:rPr lang="pt-BR" sz="1400" dirty="0">
                <a:solidFill>
                  <a:schemeClr val="dk2"/>
                </a:solidFill>
              </a:rPr>
            </a:br>
            <a:endParaRPr lang="en-US" dirty="0"/>
          </a:p>
        </p:txBody>
      </p:sp>
      <p:sp>
        <p:nvSpPr>
          <p:cNvPr id="9" name="Subtitle 2">
            <a:extLst>
              <a:ext uri="{FF2B5EF4-FFF2-40B4-BE49-F238E27FC236}">
                <a16:creationId xmlns:a16="http://schemas.microsoft.com/office/drawing/2014/main" id="{58E0855F-301D-4B75-091F-EEC626D3620C}"/>
              </a:ext>
            </a:extLst>
          </p:cNvPr>
          <p:cNvSpPr>
            <a:spLocks noGrp="1"/>
          </p:cNvSpPr>
          <p:nvPr>
            <p:ph type="subTitle" idx="1"/>
          </p:nvPr>
        </p:nvSpPr>
        <p:spPr>
          <a:xfrm>
            <a:off x="265500" y="2803075"/>
            <a:ext cx="4045200" cy="1235100"/>
          </a:xfrm>
        </p:spPr>
        <p:txBody>
          <a:bodyPr/>
          <a:lstStyle/>
          <a:p>
            <a:endParaRPr lang="en-US" dirty="0"/>
          </a:p>
        </p:txBody>
      </p:sp>
      <p:sp>
        <p:nvSpPr>
          <p:cNvPr id="2" name="CaixaDeTexto 1"/>
          <p:cNvSpPr txBox="1"/>
          <p:nvPr/>
        </p:nvSpPr>
        <p:spPr>
          <a:xfrm>
            <a:off x="4572000" y="-191386"/>
            <a:ext cx="4572000" cy="5334885"/>
          </a:xfrm>
          <a:prstGeom prst="rect">
            <a:avLst/>
          </a:prstGeom>
          <a:noFill/>
          <a:ln>
            <a:noFill/>
          </a:ln>
        </p:spPr>
        <p:txBody>
          <a:bodyPr spcFirstLastPara="1" wrap="square" lIns="91425" tIns="91425" rIns="91425" bIns="91425" rtlCol="0" anchor="ctr" anchorCtr="0">
            <a:normAutofit lnSpcReduction="10000"/>
          </a:bodyPr>
          <a:lstStyle/>
          <a:p>
            <a:pPr marL="457200" indent="-342900">
              <a:lnSpc>
                <a:spcPct val="105000"/>
              </a:lnSpc>
              <a:spcAft>
                <a:spcPts val="600"/>
              </a:spcAft>
              <a:buClr>
                <a:schemeClr val="dk2"/>
              </a:buClr>
              <a:buSzPts val="1800"/>
              <a:buFont typeface="Arial"/>
              <a:buChar char="●"/>
            </a:pPr>
            <a:endParaRPr lang="pt-BR" sz="1000" b="0" i="0" u="none" strike="noStrike" cap="none" dirty="0">
              <a:solidFill>
                <a:schemeClr val="dk2"/>
              </a:solidFill>
              <a:latin typeface="Arial"/>
              <a:ea typeface="Arial"/>
              <a:cs typeface="Arial"/>
              <a:sym typeface="Arial"/>
            </a:endParaRPr>
          </a:p>
          <a:p>
            <a:pPr marL="457200" indent="-342900">
              <a:lnSpc>
                <a:spcPct val="105000"/>
              </a:lnSpc>
              <a:spcAft>
                <a:spcPts val="600"/>
              </a:spcAft>
              <a:buClr>
                <a:schemeClr val="dk2"/>
              </a:buClr>
              <a:buSzPts val="1800"/>
              <a:buFont typeface="Arial"/>
              <a:buChar char="●"/>
            </a:pPr>
            <a:r>
              <a:rPr lang="pt-BR" sz="1000" b="0" i="0" u="none" strike="noStrike" cap="none" dirty="0">
                <a:solidFill>
                  <a:schemeClr val="dk2"/>
                </a:solidFill>
                <a:latin typeface="Arial"/>
                <a:ea typeface="Arial"/>
                <a:cs typeface="Arial"/>
                <a:sym typeface="Arial"/>
              </a:rPr>
              <a:t>A Receita Federal emitiu o Parecer Normativo nº 5/2018, com a seguinte ementa:</a:t>
            </a:r>
          </a:p>
          <a:p>
            <a:pPr marL="457200" indent="-342900">
              <a:lnSpc>
                <a:spcPct val="105000"/>
              </a:lnSpc>
              <a:spcAft>
                <a:spcPts val="600"/>
              </a:spcAft>
              <a:buClr>
                <a:schemeClr val="dk2"/>
              </a:buClr>
              <a:buSzPts val="1800"/>
              <a:buFont typeface="Arial"/>
              <a:buChar char="●"/>
            </a:pPr>
            <a:endParaRPr lang="pt-BR" sz="1000" b="0" i="0" u="none" strike="noStrike" cap="none" dirty="0">
              <a:solidFill>
                <a:schemeClr val="dk2"/>
              </a:solidFill>
              <a:latin typeface="Arial"/>
              <a:ea typeface="Arial"/>
              <a:cs typeface="Arial"/>
              <a:sym typeface="Arial"/>
            </a:endParaRPr>
          </a:p>
          <a:p>
            <a:pPr marL="457200" indent="-342900">
              <a:lnSpc>
                <a:spcPct val="105000"/>
              </a:lnSpc>
              <a:spcAft>
                <a:spcPts val="600"/>
              </a:spcAft>
              <a:buClr>
                <a:schemeClr val="dk2"/>
              </a:buClr>
              <a:buSzPts val="1800"/>
              <a:buFont typeface="Arial"/>
              <a:buChar char="●"/>
            </a:pPr>
            <a:r>
              <a:rPr lang="pt-BR" sz="1000" b="0" i="0" u="none" strike="noStrike" cap="none" dirty="0">
                <a:solidFill>
                  <a:schemeClr val="dk2"/>
                </a:solidFill>
                <a:latin typeface="Arial"/>
                <a:ea typeface="Arial"/>
                <a:cs typeface="Arial"/>
                <a:sym typeface="Arial"/>
              </a:rPr>
              <a:t>Ementa. CONTRIBUIÇÃO PARA O PIS/PASEP. COFINS. CRÉDITOS DA NÃO CUMULATIVIDADE. INSUMOS. DEFINIÇÃO ESTABELECIDA NO RESP 1.221.170/PR. ANÁLISE E APLICAÇÕES.</a:t>
            </a:r>
          </a:p>
          <a:p>
            <a:pPr marL="457200" indent="-342900">
              <a:lnSpc>
                <a:spcPct val="105000"/>
              </a:lnSpc>
              <a:spcAft>
                <a:spcPts val="600"/>
              </a:spcAft>
              <a:buClr>
                <a:schemeClr val="dk2"/>
              </a:buClr>
              <a:buSzPts val="1800"/>
              <a:buFont typeface="Arial"/>
              <a:buChar char="●"/>
            </a:pPr>
            <a:r>
              <a:rPr lang="pt-BR" sz="1000" b="0" i="0" u="none" strike="noStrike" cap="none" dirty="0">
                <a:solidFill>
                  <a:schemeClr val="dk2"/>
                </a:solidFill>
                <a:latin typeface="Arial"/>
                <a:ea typeface="Arial"/>
                <a:cs typeface="Arial"/>
                <a:sym typeface="Arial"/>
              </a:rPr>
              <a:t>Conforme estabelecido pela Primeira Seção do Superior Tribunal de Justiça no Recurso Especial 1.221.170/PR, o conceito de insumo para fins de apuração de créditos da não cumulatividade da Contribuição para o PIS/Pasep e da </a:t>
            </a:r>
            <a:r>
              <a:rPr lang="pt-BR" sz="1000" b="0" i="0" u="none" strike="noStrike" cap="none" dirty="0" err="1">
                <a:solidFill>
                  <a:schemeClr val="dk2"/>
                </a:solidFill>
                <a:latin typeface="Arial"/>
                <a:ea typeface="Arial"/>
                <a:cs typeface="Arial"/>
                <a:sym typeface="Arial"/>
              </a:rPr>
              <a:t>Cofins</a:t>
            </a:r>
            <a:r>
              <a:rPr lang="pt-BR" sz="1000" b="0" i="0" u="none" strike="noStrike" cap="none" dirty="0">
                <a:solidFill>
                  <a:schemeClr val="dk2"/>
                </a:solidFill>
                <a:latin typeface="Arial"/>
                <a:ea typeface="Arial"/>
                <a:cs typeface="Arial"/>
                <a:sym typeface="Arial"/>
              </a:rPr>
              <a:t> deve ser aferido à luz dos critérios da essencialidade ou da relevância do bem ou serviço para a produção de bens destinados à venda ou para a prestação de serviços pela pessoa jurídica.</a:t>
            </a:r>
          </a:p>
          <a:p>
            <a:pPr marL="457200" indent="-342900">
              <a:lnSpc>
                <a:spcPct val="105000"/>
              </a:lnSpc>
              <a:spcAft>
                <a:spcPts val="600"/>
              </a:spcAft>
              <a:buClr>
                <a:schemeClr val="dk2"/>
              </a:buClr>
              <a:buSzPts val="1800"/>
              <a:buFont typeface="Arial"/>
              <a:buChar char="●"/>
            </a:pPr>
            <a:r>
              <a:rPr lang="pt-BR" sz="1000" b="0" i="0" u="none" strike="noStrike" cap="none" dirty="0">
                <a:solidFill>
                  <a:schemeClr val="dk2"/>
                </a:solidFill>
                <a:latin typeface="Arial"/>
                <a:ea typeface="Arial"/>
                <a:cs typeface="Arial"/>
                <a:sym typeface="Arial"/>
              </a:rPr>
              <a:t>Consoante a tese acordada na decisão judicial em comento:</a:t>
            </a:r>
          </a:p>
          <a:p>
            <a:pPr marL="457200" indent="-342900">
              <a:lnSpc>
                <a:spcPct val="105000"/>
              </a:lnSpc>
              <a:spcAft>
                <a:spcPts val="600"/>
              </a:spcAft>
              <a:buClr>
                <a:schemeClr val="dk2"/>
              </a:buClr>
              <a:buSzPts val="1800"/>
              <a:buFont typeface="Arial"/>
              <a:buChar char="●"/>
            </a:pPr>
            <a:r>
              <a:rPr lang="pt-BR" sz="1000" b="1" i="0" u="none" strike="noStrike" cap="none" dirty="0">
                <a:solidFill>
                  <a:srgbClr val="C00000"/>
                </a:solidFill>
                <a:latin typeface="Arial"/>
                <a:ea typeface="Arial"/>
                <a:cs typeface="Arial"/>
                <a:sym typeface="Arial"/>
              </a:rPr>
              <a:t>a) o “critério da essencialidade diz com o item do qual dependa, intrínseca e fundamentalmente, o produto ou o serviço”:</a:t>
            </a:r>
          </a:p>
          <a:p>
            <a:pPr marL="457200" indent="-342900" algn="just">
              <a:lnSpc>
                <a:spcPct val="105000"/>
              </a:lnSpc>
              <a:spcAft>
                <a:spcPts val="600"/>
              </a:spcAft>
              <a:buClr>
                <a:schemeClr val="dk2"/>
              </a:buClr>
              <a:buSzPts val="1800"/>
              <a:buFont typeface="Arial"/>
              <a:buChar char="●"/>
            </a:pPr>
            <a:r>
              <a:rPr lang="pt-BR" sz="1000" b="1" i="0" u="none" strike="noStrike" cap="none" dirty="0">
                <a:solidFill>
                  <a:srgbClr val="C00000"/>
                </a:solidFill>
                <a:latin typeface="Arial"/>
                <a:ea typeface="Arial"/>
                <a:cs typeface="Arial"/>
                <a:sym typeface="Arial"/>
              </a:rPr>
              <a:t>a.1) “constituindo elemento estrutural e inseparável do processo produtivo ou da execução do serviço”; a.2) “ou, quando menos, a sua falta lhes prive de qualidade, quantidade e/ou suficiência”; </a:t>
            </a:r>
            <a:r>
              <a:rPr lang="pt-BR" sz="1000" b="1" i="0" u="none" strike="noStrike" cap="none" dirty="0" err="1">
                <a:solidFill>
                  <a:srgbClr val="C00000"/>
                </a:solidFill>
                <a:latin typeface="Arial"/>
                <a:ea typeface="Arial"/>
                <a:cs typeface="Arial"/>
                <a:sym typeface="Arial"/>
              </a:rPr>
              <a:t>b</a:t>
            </a:r>
            <a:r>
              <a:rPr lang="pt-BR" sz="1000" b="1" i="0" u="none" strike="noStrike" cap="none" dirty="0">
                <a:solidFill>
                  <a:srgbClr val="C00000"/>
                </a:solidFill>
                <a:latin typeface="Arial"/>
                <a:ea typeface="Arial"/>
                <a:cs typeface="Arial"/>
                <a:sym typeface="Arial"/>
              </a:rPr>
              <a:t>) já o critério da relevância “é identificável no item cuja finalidade, embora não indispensável à elaboração do próprio produto ou à prestação do serviço, integre o processo de produção, seja”:</a:t>
            </a:r>
          </a:p>
          <a:p>
            <a:pPr marL="457200" indent="-342900">
              <a:lnSpc>
                <a:spcPct val="105000"/>
              </a:lnSpc>
              <a:spcAft>
                <a:spcPts val="600"/>
              </a:spcAft>
              <a:buClr>
                <a:schemeClr val="dk2"/>
              </a:buClr>
              <a:buSzPts val="1800"/>
              <a:buFont typeface="Arial"/>
              <a:buChar char="●"/>
            </a:pPr>
            <a:r>
              <a:rPr lang="pt-BR" sz="1000" b="0" i="0" u="none" strike="noStrike" cap="none" dirty="0">
                <a:solidFill>
                  <a:schemeClr val="dk2"/>
                </a:solidFill>
                <a:latin typeface="Arial"/>
                <a:ea typeface="Arial"/>
                <a:cs typeface="Arial"/>
                <a:sym typeface="Arial"/>
              </a:rPr>
              <a:t>b.1) “pelas singularidades de cada cadeia produtiva”; b.2) “por imposição legal”.</a:t>
            </a:r>
          </a:p>
          <a:p>
            <a:pPr marL="457200" indent="-342900">
              <a:lnSpc>
                <a:spcPct val="105000"/>
              </a:lnSpc>
              <a:spcAft>
                <a:spcPts val="600"/>
              </a:spcAft>
              <a:buClr>
                <a:schemeClr val="dk2"/>
              </a:buClr>
              <a:buSzPts val="1800"/>
              <a:buFont typeface="Arial"/>
              <a:buChar char="●"/>
            </a:pPr>
            <a:r>
              <a:rPr lang="pt-BR" sz="1000" b="0" i="0" u="none" strike="noStrike" cap="none" dirty="0">
                <a:solidFill>
                  <a:schemeClr val="dk2"/>
                </a:solidFill>
                <a:latin typeface="Arial"/>
                <a:ea typeface="Arial"/>
                <a:cs typeface="Arial"/>
                <a:sym typeface="Arial"/>
              </a:rPr>
              <a:t>Dispositivos Legais. Lei nº 10.637, de 2002, art. 3º, inciso II; Lei nº 10.833, de 2003, art. 3º, inciso II.</a:t>
            </a:r>
          </a:p>
        </p:txBody>
      </p:sp>
    </p:spTree>
    <p:extLst>
      <p:ext uri="{BB962C8B-B14F-4D97-AF65-F5344CB8AC3E}">
        <p14:creationId xmlns:p14="http://schemas.microsoft.com/office/powerpoint/2010/main" val="329399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62893-4165-3A5A-2121-821B20C315C6}"/>
              </a:ext>
            </a:extLst>
          </p:cNvPr>
          <p:cNvSpPr>
            <a:spLocks noGrp="1"/>
          </p:cNvSpPr>
          <p:nvPr>
            <p:ph type="title"/>
          </p:nvPr>
        </p:nvSpPr>
        <p:spPr/>
        <p:txBody>
          <a:bodyPr/>
          <a:lstStyle/>
          <a:p>
            <a:r>
              <a:rPr lang="pt-BR" dirty="0"/>
              <a:t>PGFN</a:t>
            </a:r>
          </a:p>
        </p:txBody>
      </p:sp>
      <p:sp>
        <p:nvSpPr>
          <p:cNvPr id="3" name="Subtítulo 2">
            <a:extLst>
              <a:ext uri="{FF2B5EF4-FFF2-40B4-BE49-F238E27FC236}">
                <a16:creationId xmlns:a16="http://schemas.microsoft.com/office/drawing/2014/main" id="{EDCEC046-92E5-B7A8-AB28-B7633C244D94}"/>
              </a:ext>
            </a:extLst>
          </p:cNvPr>
          <p:cNvSpPr>
            <a:spLocks noGrp="1"/>
          </p:cNvSpPr>
          <p:nvPr>
            <p:ph type="subTitle" idx="1"/>
          </p:nvPr>
        </p:nvSpPr>
        <p:spPr/>
        <p:txBody>
          <a:bodyPr>
            <a:normAutofit fontScale="70000" lnSpcReduction="20000"/>
          </a:bodyPr>
          <a:lstStyle/>
          <a:p>
            <a:r>
              <a:rPr lang="pt-BR" sz="2400" b="1" dirty="0">
                <a:solidFill>
                  <a:srgbClr val="C00000"/>
                </a:solidFill>
              </a:rPr>
              <a:t>a) o “critério da essencialidade diz com o item do qual dependa, intrínseca e fundamentalmente, o produto ou o serviço”:</a:t>
            </a:r>
          </a:p>
          <a:p>
            <a:endParaRPr lang="pt-BR" dirty="0"/>
          </a:p>
        </p:txBody>
      </p:sp>
      <p:sp>
        <p:nvSpPr>
          <p:cNvPr id="4" name="Espaço Reservado para Texto 3">
            <a:extLst>
              <a:ext uri="{FF2B5EF4-FFF2-40B4-BE49-F238E27FC236}">
                <a16:creationId xmlns:a16="http://schemas.microsoft.com/office/drawing/2014/main" id="{386C83CB-F827-C8EB-F142-CC971E395611}"/>
              </a:ext>
            </a:extLst>
          </p:cNvPr>
          <p:cNvSpPr>
            <a:spLocks noGrp="1"/>
          </p:cNvSpPr>
          <p:nvPr>
            <p:ph type="body" idx="2"/>
          </p:nvPr>
        </p:nvSpPr>
        <p:spPr/>
        <p:txBody>
          <a:bodyPr>
            <a:normAutofit fontScale="92500" lnSpcReduction="20000"/>
          </a:bodyPr>
          <a:lstStyle/>
          <a:p>
            <a:pPr marL="457200" indent="-342900" algn="just">
              <a:lnSpc>
                <a:spcPct val="105000"/>
              </a:lnSpc>
              <a:spcAft>
                <a:spcPts val="600"/>
              </a:spcAft>
              <a:buClr>
                <a:schemeClr val="dk2"/>
              </a:buClr>
              <a:buSzPts val="1800"/>
              <a:buFont typeface="Arial"/>
              <a:buChar char="●"/>
            </a:pPr>
            <a:r>
              <a:rPr lang="pt-BR" sz="1800" b="1" i="0" u="none" strike="noStrike" cap="none" dirty="0">
                <a:solidFill>
                  <a:srgbClr val="C00000"/>
                </a:solidFill>
                <a:latin typeface="Arial"/>
                <a:ea typeface="Arial"/>
                <a:cs typeface="Arial"/>
                <a:sym typeface="Arial"/>
              </a:rPr>
              <a:t>a.1) “constituindo elemento estrutural e inseparável do processo produtivo ou da execução do serviço”; a.2) “ou, quando menos, a sua falta lhes prive de qualidade, quantidade e/ou suficiência”; </a:t>
            </a:r>
            <a:r>
              <a:rPr lang="pt-BR" sz="1800" b="1" i="0" u="none" strike="noStrike" cap="none" dirty="0" err="1">
                <a:solidFill>
                  <a:srgbClr val="C00000"/>
                </a:solidFill>
                <a:latin typeface="Arial"/>
                <a:ea typeface="Arial"/>
                <a:cs typeface="Arial"/>
                <a:sym typeface="Arial"/>
              </a:rPr>
              <a:t>b</a:t>
            </a:r>
            <a:r>
              <a:rPr lang="pt-BR" sz="1800" b="1" i="0" u="none" strike="noStrike" cap="none" dirty="0">
                <a:solidFill>
                  <a:srgbClr val="C00000"/>
                </a:solidFill>
                <a:latin typeface="Arial"/>
                <a:ea typeface="Arial"/>
                <a:cs typeface="Arial"/>
                <a:sym typeface="Arial"/>
              </a:rPr>
              <a:t>) já o critério da relevância “é identificável no item cuja finalidade, embora não indispensável à elaboração do próprio produto ou à prestação do serviço, integre o processo de produção, seja”:</a:t>
            </a:r>
          </a:p>
          <a:p>
            <a:endParaRPr lang="pt-BR" dirty="0"/>
          </a:p>
        </p:txBody>
      </p:sp>
    </p:spTree>
    <p:extLst>
      <p:ext uri="{BB962C8B-B14F-4D97-AF65-F5344CB8AC3E}">
        <p14:creationId xmlns:p14="http://schemas.microsoft.com/office/powerpoint/2010/main" val="244651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372A7B-0F84-4A97-B634-F8352C89EBD6}"/>
              </a:ext>
            </a:extLst>
          </p:cNvPr>
          <p:cNvSpPr>
            <a:spLocks noGrp="1"/>
          </p:cNvSpPr>
          <p:nvPr>
            <p:ph type="title"/>
          </p:nvPr>
        </p:nvSpPr>
        <p:spPr/>
        <p:txBody>
          <a:bodyPr>
            <a:normAutofit fontScale="90000"/>
          </a:bodyPr>
          <a:lstStyle/>
          <a:p>
            <a:r>
              <a:rPr lang="pt-BR" dirty="0"/>
              <a:t>Pontos Importantes</a:t>
            </a:r>
          </a:p>
        </p:txBody>
      </p:sp>
      <p:sp>
        <p:nvSpPr>
          <p:cNvPr id="3" name="Espaço Reservado para Conteúdo 2">
            <a:extLst>
              <a:ext uri="{FF2B5EF4-FFF2-40B4-BE49-F238E27FC236}">
                <a16:creationId xmlns:a16="http://schemas.microsoft.com/office/drawing/2014/main" id="{9BFDD46E-0871-4365-876E-43068E0A36F5}"/>
              </a:ext>
            </a:extLst>
          </p:cNvPr>
          <p:cNvSpPr>
            <a:spLocks noGrp="1"/>
          </p:cNvSpPr>
          <p:nvPr>
            <p:ph idx="1"/>
          </p:nvPr>
        </p:nvSpPr>
        <p:spPr>
          <a:solidFill>
            <a:schemeClr val="bg2">
              <a:lumMod val="40000"/>
              <a:lumOff val="60000"/>
            </a:schemeClr>
          </a:solidFill>
        </p:spPr>
        <p:txBody>
          <a:bodyPr>
            <a:normAutofit/>
          </a:bodyPr>
          <a:lstStyle/>
          <a:p>
            <a:pPr algn="just"/>
            <a:r>
              <a:rPr lang="pt-BR" sz="3000" dirty="0">
                <a:solidFill>
                  <a:schemeClr val="tx1">
                    <a:lumMod val="65000"/>
                    <a:lumOff val="35000"/>
                  </a:schemeClr>
                </a:solidFill>
              </a:rPr>
              <a:t>empresas comerciais não têm direito ao crédito de insumos</a:t>
            </a:r>
          </a:p>
          <a:p>
            <a:pPr algn="just"/>
            <a:r>
              <a:rPr lang="pt-BR" sz="3000" dirty="0">
                <a:solidFill>
                  <a:schemeClr val="tx1">
                    <a:lumMod val="65000"/>
                    <a:lumOff val="35000"/>
                  </a:schemeClr>
                </a:solidFill>
              </a:rPr>
              <a:t>Ônus da prova</a:t>
            </a:r>
          </a:p>
          <a:p>
            <a:pPr algn="just"/>
            <a:r>
              <a:rPr lang="pt-BR" sz="3000" dirty="0">
                <a:solidFill>
                  <a:schemeClr val="tx1">
                    <a:lumMod val="65000"/>
                    <a:lumOff val="35000"/>
                  </a:schemeClr>
                </a:solidFill>
              </a:rPr>
              <a:t>marketing</a:t>
            </a:r>
          </a:p>
          <a:p>
            <a:pPr algn="just"/>
            <a:endParaRPr lang="pt-BR" sz="3000" dirty="0">
              <a:solidFill>
                <a:schemeClr val="tx1">
                  <a:lumMod val="65000"/>
                  <a:lumOff val="35000"/>
                </a:schemeClr>
              </a:solidFill>
            </a:endParaRPr>
          </a:p>
        </p:txBody>
      </p:sp>
      <p:sp>
        <p:nvSpPr>
          <p:cNvPr id="4" name="Espaço Reservado para Número de Slide 3">
            <a:extLst>
              <a:ext uri="{FF2B5EF4-FFF2-40B4-BE49-F238E27FC236}">
                <a16:creationId xmlns:a16="http://schemas.microsoft.com/office/drawing/2014/main" id="{53445BE7-0223-4D54-87FB-87968CE3773C}"/>
              </a:ext>
            </a:extLst>
          </p:cNvPr>
          <p:cNvSpPr>
            <a:spLocks noGrp="1"/>
          </p:cNvSpPr>
          <p:nvPr>
            <p:ph type="sldNum" sz="quarter" idx="12"/>
          </p:nvPr>
        </p:nvSpPr>
        <p:spPr/>
        <p:txBody>
          <a:bodyPr/>
          <a:lstStyle/>
          <a:p>
            <a:fld id="{DB56472C-53D5-4B21-BBEF-99DF8B2269D9}" type="slidenum">
              <a:rPr lang="pt-BR" smtClean="0"/>
              <a:pPr/>
              <a:t>12</a:t>
            </a:fld>
            <a:endParaRPr lang="pt-BR" dirty="0"/>
          </a:p>
        </p:txBody>
      </p:sp>
    </p:spTree>
    <p:extLst>
      <p:ext uri="{BB962C8B-B14F-4D97-AF65-F5344CB8AC3E}">
        <p14:creationId xmlns:p14="http://schemas.microsoft.com/office/powerpoint/2010/main" val="211313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D919428-845F-460A-ACDB-10D41DACC522}"/>
              </a:ext>
            </a:extLst>
          </p:cNvPr>
          <p:cNvSpPr>
            <a:spLocks noGrp="1"/>
          </p:cNvSpPr>
          <p:nvPr>
            <p:ph type="title"/>
          </p:nvPr>
        </p:nvSpPr>
        <p:spPr>
          <a:xfrm>
            <a:off x="311700" y="445025"/>
            <a:ext cx="8520600" cy="572700"/>
          </a:xfrm>
        </p:spPr>
        <p:txBody>
          <a:bodyPr wrap="square" anchor="t">
            <a:normAutofit/>
          </a:bodyPr>
          <a:lstStyle/>
          <a:p>
            <a:pPr>
              <a:lnSpc>
                <a:spcPct val="90000"/>
              </a:lnSpc>
            </a:pPr>
            <a:r>
              <a:rPr lang="pt-BR" sz="1300"/>
              <a:t>JURISPRUDÊNCIA DO CARF: FRETE DE PRODUTO ACABADO</a:t>
            </a:r>
            <a:br>
              <a:rPr lang="pt-BR" sz="1300"/>
            </a:br>
            <a:endParaRPr lang="pt-BR" sz="1300"/>
          </a:p>
        </p:txBody>
      </p:sp>
      <p:sp>
        <p:nvSpPr>
          <p:cNvPr id="9" name="Slide Number Placeholder 3">
            <a:extLst>
              <a:ext uri="{FF2B5EF4-FFF2-40B4-BE49-F238E27FC236}">
                <a16:creationId xmlns:a16="http://schemas.microsoft.com/office/drawing/2014/main" id="{F16C91B9-E978-30B5-7F07-00201492E638}"/>
              </a:ext>
            </a:extLst>
          </p:cNvPr>
          <p:cNvSpPr>
            <a:spLocks noGrp="1"/>
          </p:cNvSpPr>
          <p:nvPr>
            <p:ph type="sldNum" sz="quarter" idx="12"/>
          </p:nvPr>
        </p:nvSpPr>
        <p:spPr>
          <a:xfrm>
            <a:off x="8472458" y="4663217"/>
            <a:ext cx="548700" cy="393600"/>
          </a:xfrm>
        </p:spPr>
        <p:txBody>
          <a:bodyPr>
            <a:normAutofit/>
          </a:bodyPr>
          <a:lstStyle/>
          <a:p>
            <a:pPr>
              <a:lnSpc>
                <a:spcPct val="90000"/>
              </a:lnSpc>
              <a:spcAft>
                <a:spcPts val="600"/>
              </a:spcAft>
            </a:pPr>
            <a:fld id="{DB56472C-53D5-4B21-BBEF-99DF8B2269D9}" type="slidenum">
              <a:rPr lang="pt-BR" sz="900" smtClean="0"/>
              <a:pPr>
                <a:lnSpc>
                  <a:spcPct val="90000"/>
                </a:lnSpc>
                <a:spcAft>
                  <a:spcPts val="600"/>
                </a:spcAft>
              </a:pPr>
              <a:t>13</a:t>
            </a:fld>
            <a:endParaRPr lang="pt-BR" sz="900"/>
          </a:p>
        </p:txBody>
      </p:sp>
      <p:graphicFrame>
        <p:nvGraphicFramePr>
          <p:cNvPr id="5" name="Espaço Reservado para Texto 1">
            <a:extLst>
              <a:ext uri="{FF2B5EF4-FFF2-40B4-BE49-F238E27FC236}">
                <a16:creationId xmlns:a16="http://schemas.microsoft.com/office/drawing/2014/main" id="{117499C0-583E-1E0A-11A6-0BF19E1D65B4}"/>
              </a:ext>
            </a:extLst>
          </p:cNvPr>
          <p:cNvGraphicFramePr/>
          <p:nvPr>
            <p:extLst>
              <p:ext uri="{D42A27DB-BD31-4B8C-83A1-F6EECF244321}">
                <p14:modId xmlns:p14="http://schemas.microsoft.com/office/powerpoint/2010/main" val="4282328587"/>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85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BAFF8F2-4375-4770-8B15-9600F831879B}"/>
              </a:ext>
            </a:extLst>
          </p:cNvPr>
          <p:cNvSpPr>
            <a:spLocks noGrp="1"/>
          </p:cNvSpPr>
          <p:nvPr>
            <p:ph type="title"/>
          </p:nvPr>
        </p:nvSpPr>
        <p:spPr>
          <a:xfrm>
            <a:off x="265500" y="1233175"/>
            <a:ext cx="4045200" cy="1482300"/>
          </a:xfrm>
        </p:spPr>
        <p:txBody>
          <a:bodyPr wrap="square" anchor="b">
            <a:normAutofit/>
          </a:bodyPr>
          <a:lstStyle/>
          <a:p>
            <a:r>
              <a:rPr lang="pt-BR" dirty="0"/>
              <a:t>Conclusões</a:t>
            </a:r>
          </a:p>
        </p:txBody>
      </p:sp>
      <p:sp>
        <p:nvSpPr>
          <p:cNvPr id="8" name="Subtitle 2">
            <a:extLst>
              <a:ext uri="{FF2B5EF4-FFF2-40B4-BE49-F238E27FC236}">
                <a16:creationId xmlns:a16="http://schemas.microsoft.com/office/drawing/2014/main" id="{43C26C97-8C4F-EF0C-89AB-7C3D1E83881B}"/>
              </a:ext>
            </a:extLst>
          </p:cNvPr>
          <p:cNvSpPr>
            <a:spLocks noGrp="1"/>
          </p:cNvSpPr>
          <p:nvPr>
            <p:ph type="subTitle" idx="1"/>
          </p:nvPr>
        </p:nvSpPr>
        <p:spPr>
          <a:xfrm>
            <a:off x="265500" y="2803075"/>
            <a:ext cx="4045200" cy="1235100"/>
          </a:xfrm>
        </p:spPr>
        <p:txBody>
          <a:bodyPr/>
          <a:lstStyle/>
          <a:p>
            <a:endParaRPr lang="en-US"/>
          </a:p>
        </p:txBody>
      </p:sp>
      <p:sp>
        <p:nvSpPr>
          <p:cNvPr id="2" name="Espaço Reservado para Texto 1">
            <a:extLst>
              <a:ext uri="{FF2B5EF4-FFF2-40B4-BE49-F238E27FC236}">
                <a16:creationId xmlns:a16="http://schemas.microsoft.com/office/drawing/2014/main" id="{9293A538-6478-4E66-B8A9-575B56F81738}"/>
              </a:ext>
            </a:extLst>
          </p:cNvPr>
          <p:cNvSpPr>
            <a:spLocks noGrp="1"/>
          </p:cNvSpPr>
          <p:nvPr>
            <p:ph type="body" idx="2"/>
          </p:nvPr>
        </p:nvSpPr>
        <p:spPr>
          <a:xfrm>
            <a:off x="4167963" y="0"/>
            <a:ext cx="4976037" cy="5143500"/>
          </a:xfrm>
        </p:spPr>
        <p:txBody>
          <a:bodyPr wrap="square" anchor="ctr">
            <a:normAutofit/>
          </a:bodyPr>
          <a:lstStyle/>
          <a:p>
            <a:pPr algn="just">
              <a:lnSpc>
                <a:spcPct val="105000"/>
              </a:lnSpc>
              <a:spcAft>
                <a:spcPts val="600"/>
              </a:spcAft>
            </a:pPr>
            <a:r>
              <a:rPr lang="pt-BR" sz="2400" dirty="0"/>
              <a:t>As decisões citadas do </a:t>
            </a:r>
            <a:r>
              <a:rPr lang="pt-BR" sz="2400" b="1" dirty="0"/>
              <a:t>STJ (posteriores ao repetitivo)</a:t>
            </a:r>
            <a:r>
              <a:rPr lang="pt-BR" sz="2400" dirty="0"/>
              <a:t> são </a:t>
            </a:r>
            <a:r>
              <a:rPr lang="pt-BR" sz="2400" dirty="0" err="1"/>
              <a:t>insunfientes</a:t>
            </a:r>
            <a:endParaRPr lang="pt-BR" sz="2400" dirty="0"/>
          </a:p>
          <a:p>
            <a:pPr algn="just">
              <a:lnSpc>
                <a:spcPct val="105000"/>
              </a:lnSpc>
              <a:spcAft>
                <a:spcPts val="600"/>
              </a:spcAft>
            </a:pPr>
            <a:r>
              <a:rPr lang="pt-BR" sz="2400" dirty="0"/>
              <a:t>No Repetitivo o STJ estabeleceu o conceito de </a:t>
            </a:r>
            <a:r>
              <a:rPr lang="pt-BR" sz="2400" b="1" u="sng" dirty="0"/>
              <a:t>relevância como um conjunto maior do que a pertinência</a:t>
            </a:r>
            <a:r>
              <a:rPr lang="pt-BR" sz="2400" dirty="0"/>
              <a:t>, afastando assim um recorte temporal restrito</a:t>
            </a:r>
            <a:r>
              <a:rPr lang="pt-BR" dirty="0"/>
              <a:t>. </a:t>
            </a:r>
          </a:p>
        </p:txBody>
      </p:sp>
    </p:spTree>
    <p:extLst>
      <p:ext uri="{BB962C8B-B14F-4D97-AF65-F5344CB8AC3E}">
        <p14:creationId xmlns:p14="http://schemas.microsoft.com/office/powerpoint/2010/main" val="105498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73" name="Google Shape;73;p16"/>
          <p:cNvPicPr preferRelativeResize="0"/>
          <p:nvPr/>
        </p:nvPicPr>
        <p:blipFill>
          <a:blip r:embed="rId4">
            <a:alphaModFix/>
          </a:blip>
          <a:stretch>
            <a:fillRect/>
          </a:stretch>
        </p:blipFill>
        <p:spPr>
          <a:xfrm>
            <a:off x="2778104" y="1559950"/>
            <a:ext cx="3587800" cy="989050"/>
          </a:xfrm>
          <a:prstGeom prst="rect">
            <a:avLst/>
          </a:prstGeom>
          <a:noFill/>
          <a:ln>
            <a:noFill/>
          </a:ln>
        </p:spPr>
      </p:pic>
      <p:pic>
        <p:nvPicPr>
          <p:cNvPr id="74" name="Google Shape;74;p16"/>
          <p:cNvPicPr preferRelativeResize="0"/>
          <p:nvPr/>
        </p:nvPicPr>
        <p:blipFill>
          <a:blip r:embed="rId5">
            <a:alphaModFix/>
          </a:blip>
          <a:stretch>
            <a:fillRect/>
          </a:stretch>
        </p:blipFill>
        <p:spPr>
          <a:xfrm>
            <a:off x="2673400" y="3113950"/>
            <a:ext cx="3797200" cy="46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E27E32-DF11-E769-7232-66EFA746B4C4}"/>
              </a:ext>
            </a:extLst>
          </p:cNvPr>
          <p:cNvSpPr>
            <a:spLocks noGrp="1"/>
          </p:cNvSpPr>
          <p:nvPr>
            <p:ph type="title"/>
          </p:nvPr>
        </p:nvSpPr>
        <p:spPr>
          <a:xfrm>
            <a:off x="311700" y="445025"/>
            <a:ext cx="8520600" cy="572700"/>
          </a:xfrm>
        </p:spPr>
        <p:txBody>
          <a:bodyPr>
            <a:normAutofit fontScale="90000"/>
          </a:bodyPr>
          <a:lstStyle/>
          <a:p>
            <a:r>
              <a:rPr lang="pt-BR" dirty="0">
                <a:solidFill>
                  <a:schemeClr val="dk2"/>
                </a:solidFill>
                <a:effectLst>
                  <a:outerShdw blurRad="38100" dist="38100" dir="2700000" algn="tl">
                    <a:srgbClr val="000000">
                      <a:alpha val="43137"/>
                    </a:srgbClr>
                  </a:outerShdw>
                </a:effectLst>
              </a:rPr>
              <a:t>EVOLUÇÃO DA DISCUSSÃO NO CARF:</a:t>
            </a:r>
            <a:br>
              <a:rPr lang="pt-BR" dirty="0">
                <a:solidFill>
                  <a:schemeClr val="dk2"/>
                </a:solidFill>
                <a:effectLst>
                  <a:outerShdw blurRad="38100" dist="38100" dir="2700000" algn="tl">
                    <a:srgbClr val="000000">
                      <a:alpha val="43137"/>
                    </a:srgbClr>
                  </a:outerShdw>
                </a:effectLst>
              </a:rPr>
            </a:br>
            <a:endParaRPr lang="en-US" dirty="0"/>
          </a:p>
        </p:txBody>
      </p:sp>
      <p:sp>
        <p:nvSpPr>
          <p:cNvPr id="3" name="Fluxograma: Processo Alternativo 2">
            <a:extLst>
              <a:ext uri="{FF2B5EF4-FFF2-40B4-BE49-F238E27FC236}">
                <a16:creationId xmlns:a16="http://schemas.microsoft.com/office/drawing/2014/main" id="{8904B263-92E4-4084-BEBB-36DB738C1428}"/>
              </a:ext>
            </a:extLst>
          </p:cNvPr>
          <p:cNvSpPr/>
          <p:nvPr/>
        </p:nvSpPr>
        <p:spPr>
          <a:xfrm>
            <a:off x="311700" y="1152475"/>
            <a:ext cx="3999900" cy="341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rtlCol="0" anchor="t" anchorCtr="0">
            <a:normAutofit/>
          </a:bodyPr>
          <a:lstStyle/>
          <a:p>
            <a:pPr marL="457200" indent="-317500" algn="just">
              <a:lnSpc>
                <a:spcPct val="115000"/>
              </a:lnSpc>
              <a:spcAft>
                <a:spcPts val="600"/>
              </a:spcAft>
              <a:buClr>
                <a:schemeClr val="dk2"/>
              </a:buClr>
              <a:buSzPts val="1400"/>
              <a:buFont typeface="Arial"/>
              <a:buChar char="●"/>
            </a:pPr>
            <a:r>
              <a:rPr lang="pt-BR" sz="2000" b="0" i="0" u="none" strike="noStrike" cap="none" dirty="0">
                <a:solidFill>
                  <a:schemeClr val="dk2"/>
                </a:solidFill>
                <a:latin typeface="Arial"/>
                <a:ea typeface="Arial"/>
                <a:cs typeface="Arial"/>
                <a:sym typeface="Arial"/>
              </a:rPr>
              <a:t>INSUMO: bens e serviços, utilizados como insumo na prestação de </a:t>
            </a:r>
            <a:r>
              <a:rPr lang="pt-BR" sz="2000" b="1" i="0" u="none" strike="noStrike" cap="none" dirty="0">
                <a:solidFill>
                  <a:schemeClr val="dk2"/>
                </a:solidFill>
                <a:latin typeface="Arial"/>
                <a:ea typeface="Arial"/>
                <a:cs typeface="Arial"/>
                <a:sym typeface="Arial"/>
              </a:rPr>
              <a:t>serviços e na produção ou fabricação </a:t>
            </a:r>
            <a:r>
              <a:rPr lang="pt-BR" sz="2000" b="0" i="0" u="none" strike="noStrike" cap="none" dirty="0">
                <a:solidFill>
                  <a:schemeClr val="dk2"/>
                </a:solidFill>
                <a:latin typeface="Arial"/>
                <a:ea typeface="Arial"/>
                <a:cs typeface="Arial"/>
                <a:sym typeface="Arial"/>
              </a:rPr>
              <a:t>de bens ou produtos destinados à venda, inclusive combustíveis e lubrificantes (...)” (Art. 3º, inciso II das Lei 10.637/2002 e 10.833/2003 )</a:t>
            </a:r>
          </a:p>
        </p:txBody>
      </p:sp>
      <p:sp>
        <p:nvSpPr>
          <p:cNvPr id="2" name="CaixaDeTexto 1"/>
          <p:cNvSpPr txBox="1"/>
          <p:nvPr/>
        </p:nvSpPr>
        <p:spPr>
          <a:xfrm>
            <a:off x="4311600" y="1017725"/>
            <a:ext cx="4520700" cy="3958312"/>
          </a:xfrm>
          <a:prstGeom prst="rect">
            <a:avLst/>
          </a:prstGeom>
          <a:solidFill>
            <a:schemeClr val="bg1">
              <a:lumMod val="85000"/>
              <a:alpha val="40000"/>
            </a:schemeClr>
          </a:solidFill>
          <a:ln>
            <a:noFill/>
          </a:ln>
        </p:spPr>
        <p:txBody>
          <a:bodyPr spcFirstLastPara="1" wrap="square" lIns="91425" tIns="91425" rIns="91425" bIns="91425" rtlCol="0" anchor="t" anchorCtr="0">
            <a:normAutofit fontScale="92500" lnSpcReduction="10000"/>
          </a:bodyPr>
          <a:lstStyle/>
          <a:p>
            <a:pPr marL="457200" indent="-317500">
              <a:lnSpc>
                <a:spcPct val="105000"/>
              </a:lnSpc>
              <a:spcAft>
                <a:spcPts val="600"/>
              </a:spcAft>
              <a:buClr>
                <a:schemeClr val="dk2"/>
              </a:buClr>
              <a:buSzPts val="1400"/>
              <a:buFont typeface="Arial"/>
              <a:buChar char="●"/>
            </a:pPr>
            <a:endParaRPr lang="pt-BR" sz="1000" b="0" i="0" u="none" strike="noStrike" cap="none" dirty="0">
              <a:solidFill>
                <a:schemeClr val="dk2"/>
              </a:solidFill>
              <a:effectLst>
                <a:outerShdw blurRad="38100" dist="38100" dir="2700000" algn="tl">
                  <a:srgbClr val="000000">
                    <a:alpha val="43137"/>
                  </a:srgbClr>
                </a:outerShdw>
              </a:effectLst>
              <a:latin typeface="Arial"/>
              <a:ea typeface="Arial"/>
              <a:cs typeface="Arial"/>
              <a:sym typeface="Arial"/>
            </a:endParaRPr>
          </a:p>
          <a:p>
            <a:pPr marL="139700" lvl="1">
              <a:lnSpc>
                <a:spcPct val="105000"/>
              </a:lnSpc>
              <a:spcAft>
                <a:spcPts val="600"/>
              </a:spcAft>
              <a:buClr>
                <a:schemeClr val="dk2"/>
              </a:buClr>
              <a:buSzPts val="1400"/>
            </a:pPr>
            <a:r>
              <a:rPr lang="pt-BR" sz="3600" b="0" i="0" u="none" strike="noStrike" cap="none" dirty="0">
                <a:solidFill>
                  <a:schemeClr val="dk2"/>
                </a:solidFill>
                <a:effectLst>
                  <a:outerShdw blurRad="38100" dist="38100" dir="2700000" algn="tl">
                    <a:srgbClr val="000000">
                      <a:alpha val="43137"/>
                    </a:srgbClr>
                  </a:outerShdw>
                </a:effectLst>
                <a:latin typeface="Arial"/>
                <a:ea typeface="Arial"/>
                <a:cs typeface="Arial"/>
                <a:sym typeface="Arial"/>
              </a:rPr>
              <a:t>1ª fase</a:t>
            </a:r>
          </a:p>
          <a:p>
            <a:pPr marL="457200" lvl="2" indent="-317500" algn="just">
              <a:lnSpc>
                <a:spcPct val="105000"/>
              </a:lnSpc>
              <a:spcAft>
                <a:spcPts val="600"/>
              </a:spcAft>
              <a:buClr>
                <a:schemeClr val="dk2"/>
              </a:buClr>
              <a:buSzPts val="1400"/>
              <a:buFont typeface="Arial"/>
              <a:buChar char="●"/>
            </a:pPr>
            <a:r>
              <a:rPr lang="pt-BR" b="0" i="0" u="none" strike="noStrike" cap="none" dirty="0">
                <a:solidFill>
                  <a:schemeClr val="dk2"/>
                </a:solidFill>
                <a:latin typeface="Arial"/>
                <a:ea typeface="Arial"/>
                <a:cs typeface="Arial"/>
                <a:sym typeface="Arial"/>
              </a:rPr>
              <a:t>Convalidou o restritivo entendimento esposado pela Receita Federal (Instruções Normativas SRF 247/02 e SRF 404/04)</a:t>
            </a:r>
          </a:p>
          <a:p>
            <a:pPr marL="457200" lvl="2" indent="-317500" algn="just">
              <a:lnSpc>
                <a:spcPct val="105000"/>
              </a:lnSpc>
              <a:spcAft>
                <a:spcPts val="600"/>
              </a:spcAft>
              <a:buClr>
                <a:schemeClr val="dk2"/>
              </a:buClr>
              <a:buSzPts val="1400"/>
              <a:buFont typeface="Arial"/>
              <a:buChar char="●"/>
            </a:pPr>
            <a:r>
              <a:rPr lang="pt-BR" b="0" i="0" u="none" strike="noStrike" cap="none" dirty="0">
                <a:solidFill>
                  <a:schemeClr val="dk2"/>
                </a:solidFill>
                <a:latin typeface="Arial"/>
                <a:ea typeface="Arial"/>
                <a:cs typeface="Arial"/>
                <a:sym typeface="Arial"/>
              </a:rPr>
              <a:t>Utilização do conceito de </a:t>
            </a:r>
            <a:r>
              <a:rPr lang="pt-BR" sz="1900" b="1" i="0" u="none" strike="noStrike" cap="none" dirty="0">
                <a:solidFill>
                  <a:srgbClr val="C00000"/>
                </a:solidFill>
                <a:latin typeface="Arial"/>
                <a:ea typeface="Arial"/>
                <a:cs typeface="Arial"/>
                <a:sym typeface="Arial"/>
              </a:rPr>
              <a:t>insumo do IPI </a:t>
            </a:r>
            <a:r>
              <a:rPr lang="pt-BR" b="0" i="0" u="none" strike="noStrike" cap="none" dirty="0">
                <a:solidFill>
                  <a:schemeClr val="dk2"/>
                </a:solidFill>
                <a:latin typeface="Arial"/>
                <a:ea typeface="Arial"/>
                <a:cs typeface="Arial"/>
                <a:sym typeface="Arial"/>
              </a:rPr>
              <a:t>para sistemática de PIS e COFINS não cumulativos.  </a:t>
            </a:r>
          </a:p>
          <a:p>
            <a:pPr marL="457200" lvl="2" indent="-317500" algn="just">
              <a:lnSpc>
                <a:spcPct val="105000"/>
              </a:lnSpc>
              <a:spcAft>
                <a:spcPts val="600"/>
              </a:spcAft>
              <a:buClr>
                <a:schemeClr val="dk2"/>
              </a:buClr>
              <a:buSzPts val="1400"/>
              <a:buFont typeface="Arial"/>
              <a:buChar char="●"/>
            </a:pPr>
            <a:r>
              <a:rPr lang="pt-BR" b="0" i="0" u="none" strike="noStrike" cap="none" dirty="0">
                <a:solidFill>
                  <a:schemeClr val="dk2"/>
                </a:solidFill>
                <a:latin typeface="Arial"/>
                <a:ea typeface="Arial"/>
                <a:cs typeface="Arial"/>
                <a:sym typeface="Arial"/>
              </a:rPr>
              <a:t>somente seria legítimo descontar créditos referentes às aquisições de matéria-prima, material de embalagem e produtos intermediários, os quais deveriam ser incorporados ou desgastados pelo contato físico com o produto final, para serem considerados insumos ensejadores de crédito de PIS e COFINS </a:t>
            </a:r>
          </a:p>
          <a:p>
            <a:pPr marL="457200" lvl="2" indent="-317500" algn="just">
              <a:lnSpc>
                <a:spcPct val="105000"/>
              </a:lnSpc>
              <a:spcAft>
                <a:spcPts val="600"/>
              </a:spcAft>
              <a:buClr>
                <a:schemeClr val="dk2"/>
              </a:buClr>
              <a:buSzPts val="1400"/>
              <a:buFont typeface="Arial"/>
              <a:buChar char="●"/>
            </a:pPr>
            <a:r>
              <a:rPr lang="pt-BR" b="0" i="0" u="none" strike="noStrike" cap="none" dirty="0">
                <a:solidFill>
                  <a:schemeClr val="dk2"/>
                </a:solidFill>
                <a:latin typeface="Arial"/>
                <a:ea typeface="Arial"/>
                <a:cs typeface="Arial"/>
                <a:sym typeface="Arial"/>
              </a:rPr>
              <a:t>e.g. Acórdão </a:t>
            </a:r>
            <a:r>
              <a:rPr lang="pt-BR" b="0" i="0" u="none" strike="noStrike" cap="none" dirty="0" err="1">
                <a:solidFill>
                  <a:schemeClr val="dk2"/>
                </a:solidFill>
                <a:latin typeface="Arial"/>
                <a:ea typeface="Arial"/>
                <a:cs typeface="Arial"/>
                <a:sym typeface="Arial"/>
              </a:rPr>
              <a:t>n</a:t>
            </a:r>
            <a:r>
              <a:rPr lang="pt-BR" b="0" i="0" u="none" strike="noStrike" cap="none" dirty="0">
                <a:solidFill>
                  <a:schemeClr val="dk2"/>
                </a:solidFill>
                <a:latin typeface="Arial"/>
                <a:ea typeface="Arial"/>
                <a:cs typeface="Arial"/>
                <a:sym typeface="Arial"/>
              </a:rPr>
              <a:t>. 203-12.469</a:t>
            </a:r>
          </a:p>
          <a:p>
            <a:pPr marL="457200" indent="-317500">
              <a:lnSpc>
                <a:spcPct val="105000"/>
              </a:lnSpc>
              <a:spcAft>
                <a:spcPts val="600"/>
              </a:spcAft>
              <a:buClr>
                <a:schemeClr val="dk2"/>
              </a:buClr>
              <a:buSzPts val="1400"/>
              <a:buFont typeface="Arial"/>
              <a:buChar char="●"/>
            </a:pPr>
            <a:endParaRPr lang="pt-BR" sz="10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401531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617AD6-CBFE-C6D7-8437-09B5192E7EB6}"/>
              </a:ext>
            </a:extLst>
          </p:cNvPr>
          <p:cNvSpPr>
            <a:spLocks noGrp="1"/>
          </p:cNvSpPr>
          <p:nvPr>
            <p:ph type="title"/>
          </p:nvPr>
        </p:nvSpPr>
        <p:spPr>
          <a:xfrm>
            <a:off x="265500" y="1233175"/>
            <a:ext cx="4045200" cy="1482300"/>
          </a:xfrm>
        </p:spPr>
        <p:txBody>
          <a:bodyPr>
            <a:normAutofit fontScale="90000"/>
          </a:bodyPr>
          <a:lstStyle/>
          <a:p>
            <a:r>
              <a:rPr lang="pt-BR" sz="4400" dirty="0">
                <a:solidFill>
                  <a:schemeClr val="dk2"/>
                </a:solidFill>
                <a:effectLst>
                  <a:outerShdw blurRad="38100" dist="38100" dir="2700000" algn="tl">
                    <a:srgbClr val="000000">
                      <a:alpha val="43137"/>
                    </a:srgbClr>
                  </a:outerShdw>
                </a:effectLst>
              </a:rPr>
              <a:t>2ª Fase</a:t>
            </a:r>
            <a:br>
              <a:rPr lang="pt-BR" sz="4400" dirty="0">
                <a:solidFill>
                  <a:schemeClr val="dk2"/>
                </a:solidFill>
                <a:effectLst>
                  <a:outerShdw blurRad="38100" dist="38100" dir="2700000" algn="tl">
                    <a:srgbClr val="000000">
                      <a:alpha val="43137"/>
                    </a:srgbClr>
                  </a:outerShdw>
                </a:effectLst>
              </a:rPr>
            </a:br>
            <a:endParaRPr lang="en-US" dirty="0"/>
          </a:p>
        </p:txBody>
      </p:sp>
      <p:sp>
        <p:nvSpPr>
          <p:cNvPr id="9" name="Subtitle 2">
            <a:extLst>
              <a:ext uri="{FF2B5EF4-FFF2-40B4-BE49-F238E27FC236}">
                <a16:creationId xmlns:a16="http://schemas.microsoft.com/office/drawing/2014/main" id="{CA1F13DA-4C66-2DB2-2E15-DFEA9856367B}"/>
              </a:ext>
            </a:extLst>
          </p:cNvPr>
          <p:cNvSpPr>
            <a:spLocks noGrp="1"/>
          </p:cNvSpPr>
          <p:nvPr>
            <p:ph type="subTitle" idx="1"/>
          </p:nvPr>
        </p:nvSpPr>
        <p:spPr>
          <a:xfrm>
            <a:off x="265500" y="2803075"/>
            <a:ext cx="4045200" cy="1235100"/>
          </a:xfrm>
        </p:spPr>
        <p:txBody>
          <a:bodyPr/>
          <a:lstStyle/>
          <a:p>
            <a:r>
              <a:rPr lang="en-US" dirty="0" err="1"/>
              <a:t>Tese</a:t>
            </a:r>
            <a:r>
              <a:rPr lang="en-US" dirty="0"/>
              <a:t> </a:t>
            </a:r>
            <a:r>
              <a:rPr lang="en-US" dirty="0" err="1"/>
              <a:t>Maior</a:t>
            </a:r>
            <a:endParaRPr lang="en-US" dirty="0"/>
          </a:p>
        </p:txBody>
      </p:sp>
      <p:sp>
        <p:nvSpPr>
          <p:cNvPr id="2" name="CaixaDeTexto 1"/>
          <p:cNvSpPr txBox="1"/>
          <p:nvPr/>
        </p:nvSpPr>
        <p:spPr>
          <a:xfrm>
            <a:off x="4061636" y="0"/>
            <a:ext cx="5007935" cy="5273749"/>
          </a:xfrm>
          <a:prstGeom prst="rect">
            <a:avLst/>
          </a:prstGeom>
          <a:noFill/>
          <a:ln>
            <a:noFill/>
          </a:ln>
        </p:spPr>
        <p:txBody>
          <a:bodyPr spcFirstLastPara="1" wrap="square" lIns="91425" tIns="91425" rIns="91425" bIns="91425" rtlCol="0" anchor="ctr" anchorCtr="0">
            <a:normAutofit lnSpcReduction="10000"/>
          </a:bodyPr>
          <a:lstStyle/>
          <a:p>
            <a:pPr marL="457200" indent="-342900">
              <a:lnSpc>
                <a:spcPct val="105000"/>
              </a:lnSpc>
              <a:spcAft>
                <a:spcPts val="600"/>
              </a:spcAft>
              <a:buClr>
                <a:schemeClr val="dk2"/>
              </a:buClr>
              <a:buSzPts val="1800"/>
              <a:buFont typeface="Arial"/>
              <a:buChar char="●"/>
            </a:pPr>
            <a:endParaRPr lang="pt-BR" b="0" i="0" u="none" strike="noStrike" cap="none" dirty="0">
              <a:solidFill>
                <a:schemeClr val="dk2"/>
              </a:solidFill>
              <a:effectLst>
                <a:outerShdw blurRad="38100" dist="38100" dir="2700000" algn="tl">
                  <a:srgbClr val="000000">
                    <a:alpha val="43137"/>
                  </a:srgbClr>
                </a:outerShdw>
              </a:effectLst>
              <a:latin typeface="Arial"/>
              <a:ea typeface="Arial"/>
              <a:cs typeface="Arial"/>
              <a:sym typeface="Arial"/>
            </a:endParaRPr>
          </a:p>
          <a:p>
            <a:pPr marL="457200" lvl="1" indent="-342900" algn="just">
              <a:lnSpc>
                <a:spcPct val="105000"/>
              </a:lnSpc>
              <a:spcAft>
                <a:spcPts val="600"/>
              </a:spcAft>
              <a:buClr>
                <a:schemeClr val="dk2"/>
              </a:buClr>
              <a:buSzPts val="1800"/>
              <a:buFont typeface="Arial"/>
              <a:buChar char="●"/>
            </a:pPr>
            <a:r>
              <a:rPr lang="pt-BR" b="0" i="0" u="none" strike="noStrike" cap="none" dirty="0">
                <a:solidFill>
                  <a:schemeClr val="dk2"/>
                </a:solidFill>
                <a:latin typeface="Arial"/>
                <a:ea typeface="Arial"/>
                <a:cs typeface="Arial"/>
                <a:sym typeface="Arial"/>
              </a:rPr>
              <a:t>O </a:t>
            </a:r>
            <a:r>
              <a:rPr lang="pt-BR" sz="1600" b="0" i="0" u="none" strike="noStrike" cap="none" dirty="0">
                <a:solidFill>
                  <a:schemeClr val="dk2"/>
                </a:solidFill>
                <a:latin typeface="Arial"/>
                <a:ea typeface="Arial"/>
                <a:cs typeface="Arial"/>
                <a:sym typeface="Arial"/>
              </a:rPr>
              <a:t>CARF passou a utilizar as regras de dedutibilidade de despesa constante na legislação do IR para a definição de insumos (e.g. Acórdão </a:t>
            </a:r>
            <a:r>
              <a:rPr lang="pt-BR" sz="1600" b="0" i="0" u="none" strike="noStrike" cap="none" dirty="0" err="1">
                <a:solidFill>
                  <a:schemeClr val="dk2"/>
                </a:solidFill>
                <a:latin typeface="Arial"/>
                <a:ea typeface="Arial"/>
                <a:cs typeface="Arial"/>
                <a:sym typeface="Arial"/>
              </a:rPr>
              <a:t>n</a:t>
            </a:r>
            <a:r>
              <a:rPr lang="pt-BR" sz="1600" b="0" i="0" u="none" strike="noStrike" cap="none" dirty="0">
                <a:solidFill>
                  <a:schemeClr val="dk2"/>
                </a:solidFill>
                <a:latin typeface="Arial"/>
                <a:ea typeface="Arial"/>
                <a:cs typeface="Arial"/>
                <a:sym typeface="Arial"/>
              </a:rPr>
              <a:t>. 3202-00.226). </a:t>
            </a:r>
          </a:p>
          <a:p>
            <a:pPr marL="457200" lvl="1" indent="-342900" algn="just">
              <a:lnSpc>
                <a:spcPct val="105000"/>
              </a:lnSpc>
              <a:spcAft>
                <a:spcPts val="600"/>
              </a:spcAft>
              <a:buClr>
                <a:schemeClr val="dk2"/>
              </a:buClr>
              <a:buSzPts val="1800"/>
              <a:buFont typeface="Arial"/>
              <a:buChar char="●"/>
            </a:pPr>
            <a:endParaRPr lang="pt-BR" sz="1600" b="0" i="0" u="none" strike="noStrike" cap="none" dirty="0">
              <a:solidFill>
                <a:schemeClr val="dk2"/>
              </a:solidFill>
              <a:latin typeface="Arial"/>
              <a:ea typeface="Arial"/>
              <a:cs typeface="Arial"/>
              <a:sym typeface="Arial"/>
            </a:endParaRPr>
          </a:p>
          <a:p>
            <a:pPr marL="457200" lvl="1" indent="-342900" algn="just">
              <a:lnSpc>
                <a:spcPct val="105000"/>
              </a:lnSpc>
              <a:spcAft>
                <a:spcPts val="600"/>
              </a:spcAft>
              <a:buClr>
                <a:schemeClr val="dk2"/>
              </a:buClr>
              <a:buSzPts val="1800"/>
              <a:buFont typeface="Arial"/>
              <a:buChar char="●"/>
            </a:pPr>
            <a:r>
              <a:rPr lang="pt-BR" sz="1600" b="0" i="0" u="none" strike="noStrike" cap="none" dirty="0">
                <a:solidFill>
                  <a:schemeClr val="dk2"/>
                </a:solidFill>
                <a:latin typeface="Arial"/>
                <a:ea typeface="Arial"/>
                <a:cs typeface="Arial"/>
                <a:sym typeface="Arial"/>
              </a:rPr>
              <a:t>Acabou conferindo uma amplitude maior ao conceito de insumo para o direito de crédito da Contribuição ao PIS e da COFINS: qualquer despesa, desde que necessária à consecução do objeto social da pessoa jurídica</a:t>
            </a:r>
          </a:p>
          <a:p>
            <a:pPr marL="457200" lvl="1" indent="-342900" algn="just">
              <a:lnSpc>
                <a:spcPct val="105000"/>
              </a:lnSpc>
              <a:spcAft>
                <a:spcPts val="600"/>
              </a:spcAft>
              <a:buClr>
                <a:schemeClr val="dk2"/>
              </a:buClr>
              <a:buSzPts val="1800"/>
              <a:buFont typeface="Arial"/>
              <a:buChar char="●"/>
            </a:pPr>
            <a:endParaRPr lang="pt-BR" sz="1600" b="0" i="0" u="none" strike="noStrike" cap="none" dirty="0">
              <a:solidFill>
                <a:schemeClr val="dk2"/>
              </a:solidFill>
              <a:latin typeface="Arial"/>
              <a:ea typeface="Arial"/>
              <a:cs typeface="Arial"/>
              <a:sym typeface="Arial"/>
            </a:endParaRPr>
          </a:p>
          <a:p>
            <a:pPr marL="457200" lvl="1" indent="-342900" algn="just">
              <a:lnSpc>
                <a:spcPct val="105000"/>
              </a:lnSpc>
              <a:spcAft>
                <a:spcPts val="600"/>
              </a:spcAft>
              <a:buClr>
                <a:schemeClr val="dk2"/>
              </a:buClr>
              <a:buSzPts val="1800"/>
              <a:buFont typeface="Arial"/>
              <a:buChar char="●"/>
            </a:pPr>
            <a:r>
              <a:rPr lang="pt-BR" sz="1600" b="0" i="0" u="none" strike="noStrike" cap="none" dirty="0">
                <a:solidFill>
                  <a:schemeClr val="dk2"/>
                </a:solidFill>
                <a:latin typeface="Arial"/>
                <a:ea typeface="Arial"/>
                <a:cs typeface="Arial"/>
                <a:sym typeface="Arial"/>
              </a:rPr>
              <a:t>e.g. telefonia, RH, despesas administrativas, propaganda e marketing </a:t>
            </a:r>
            <a:r>
              <a:rPr lang="pt-BR" sz="1600" b="0" i="0" u="none" strike="noStrike" cap="none" dirty="0" err="1">
                <a:solidFill>
                  <a:schemeClr val="dk2"/>
                </a:solidFill>
                <a:latin typeface="Arial"/>
                <a:ea typeface="Arial"/>
                <a:cs typeface="Arial"/>
                <a:sym typeface="Arial"/>
              </a:rPr>
              <a:t>etc</a:t>
            </a:r>
            <a:r>
              <a:rPr lang="pt-BR" sz="1600" b="0" i="0" u="none" strike="noStrike" cap="none" dirty="0">
                <a:solidFill>
                  <a:schemeClr val="dk2"/>
                </a:solidFill>
                <a:latin typeface="Arial"/>
                <a:ea typeface="Arial"/>
                <a:cs typeface="Arial"/>
                <a:sym typeface="Arial"/>
              </a:rPr>
              <a:t> para uma indústria de sapatos</a:t>
            </a:r>
          </a:p>
          <a:p>
            <a:pPr marL="457200" lvl="1" indent="-342900" algn="just">
              <a:lnSpc>
                <a:spcPct val="105000"/>
              </a:lnSpc>
              <a:spcAft>
                <a:spcPts val="600"/>
              </a:spcAft>
              <a:buClr>
                <a:schemeClr val="dk2"/>
              </a:buClr>
              <a:buSzPts val="1800"/>
              <a:buFont typeface="Arial"/>
              <a:buChar char="●"/>
            </a:pPr>
            <a:r>
              <a:rPr lang="pt-BR" sz="1600" b="0" i="0" u="none" strike="noStrike" cap="none" dirty="0">
                <a:solidFill>
                  <a:schemeClr val="dk2"/>
                </a:solidFill>
                <a:latin typeface="Arial"/>
                <a:ea typeface="Arial"/>
                <a:cs typeface="Arial"/>
                <a:sym typeface="Arial"/>
              </a:rPr>
              <a:t>e.g. AC nº 3202-00.22, Processo nº 11020.001952/2006-22, rel. Gilberto de Castro Moreira Junior, sessão de 08 de dezembro de 2010</a:t>
            </a:r>
          </a:p>
          <a:p>
            <a:pPr marL="457200" indent="-342900">
              <a:lnSpc>
                <a:spcPct val="105000"/>
              </a:lnSpc>
              <a:spcAft>
                <a:spcPts val="600"/>
              </a:spcAft>
              <a:buClr>
                <a:schemeClr val="dk2"/>
              </a:buClr>
              <a:buSzPts val="1800"/>
              <a:buFont typeface="Arial"/>
              <a:buChar char="●"/>
            </a:pPr>
            <a:endParaRPr lang="pt-BR" sz="11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219954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6A9FEB-DA33-281E-5CF5-7B49BB644AFD}"/>
              </a:ext>
            </a:extLst>
          </p:cNvPr>
          <p:cNvSpPr>
            <a:spLocks noGrp="1"/>
          </p:cNvSpPr>
          <p:nvPr>
            <p:ph type="title"/>
          </p:nvPr>
        </p:nvSpPr>
        <p:spPr>
          <a:xfrm>
            <a:off x="265500" y="1233175"/>
            <a:ext cx="4045200" cy="1482300"/>
          </a:xfrm>
        </p:spPr>
        <p:txBody>
          <a:bodyPr>
            <a:normAutofit fontScale="90000"/>
          </a:bodyPr>
          <a:lstStyle/>
          <a:p>
            <a:r>
              <a:rPr lang="pt-BR" sz="4400" dirty="0">
                <a:solidFill>
                  <a:schemeClr val="dk2"/>
                </a:solidFill>
                <a:effectLst>
                  <a:outerShdw blurRad="38100" dist="38100" dir="2700000" algn="tl">
                    <a:srgbClr val="000000">
                      <a:alpha val="43137"/>
                    </a:srgbClr>
                  </a:outerShdw>
                </a:effectLst>
              </a:rPr>
              <a:t>3ª fase</a:t>
            </a:r>
            <a:br>
              <a:rPr lang="pt-BR" sz="4400" dirty="0">
                <a:solidFill>
                  <a:schemeClr val="dk2"/>
                </a:solidFill>
                <a:effectLst>
                  <a:outerShdw blurRad="38100" dist="38100" dir="2700000" algn="tl">
                    <a:srgbClr val="000000">
                      <a:alpha val="43137"/>
                    </a:srgbClr>
                  </a:outerShdw>
                </a:effectLst>
              </a:rPr>
            </a:br>
            <a:endParaRPr lang="en-US" dirty="0"/>
          </a:p>
        </p:txBody>
      </p:sp>
      <p:sp>
        <p:nvSpPr>
          <p:cNvPr id="9" name="Subtitle 2">
            <a:extLst>
              <a:ext uri="{FF2B5EF4-FFF2-40B4-BE49-F238E27FC236}">
                <a16:creationId xmlns:a16="http://schemas.microsoft.com/office/drawing/2014/main" id="{9E3A7772-F1A6-1983-1BEC-804F61BCE44B}"/>
              </a:ext>
            </a:extLst>
          </p:cNvPr>
          <p:cNvSpPr>
            <a:spLocks noGrp="1"/>
          </p:cNvSpPr>
          <p:nvPr>
            <p:ph type="subTitle" idx="1"/>
          </p:nvPr>
        </p:nvSpPr>
        <p:spPr>
          <a:xfrm>
            <a:off x="265500" y="2803075"/>
            <a:ext cx="4045200" cy="1235100"/>
          </a:xfrm>
        </p:spPr>
        <p:txBody>
          <a:bodyPr/>
          <a:lstStyle/>
          <a:p>
            <a:r>
              <a:rPr lang="en-US" dirty="0" err="1"/>
              <a:t>Mediana</a:t>
            </a:r>
            <a:endParaRPr lang="en-US" dirty="0"/>
          </a:p>
        </p:txBody>
      </p:sp>
      <p:sp>
        <p:nvSpPr>
          <p:cNvPr id="2" name="CaixaDeTexto 1"/>
          <p:cNvSpPr txBox="1"/>
          <p:nvPr/>
        </p:nvSpPr>
        <p:spPr>
          <a:xfrm>
            <a:off x="4189227" y="-106326"/>
            <a:ext cx="5082363" cy="5249825"/>
          </a:xfrm>
          <a:prstGeom prst="rect">
            <a:avLst/>
          </a:prstGeom>
          <a:noFill/>
          <a:ln>
            <a:noFill/>
          </a:ln>
        </p:spPr>
        <p:txBody>
          <a:bodyPr spcFirstLastPara="1" wrap="square" lIns="91425" tIns="91425" rIns="91425" bIns="91425" rtlCol="0" anchor="ctr" anchorCtr="0">
            <a:normAutofit/>
          </a:bodyPr>
          <a:lstStyle/>
          <a:p>
            <a:pPr marL="457200" lvl="1" indent="-342900" algn="just">
              <a:lnSpc>
                <a:spcPct val="105000"/>
              </a:lnSpc>
              <a:spcAft>
                <a:spcPts val="600"/>
              </a:spcAft>
              <a:buClr>
                <a:schemeClr val="dk2"/>
              </a:buClr>
              <a:buSzPts val="1800"/>
              <a:buFont typeface="Arial"/>
              <a:buChar char="●"/>
            </a:pPr>
            <a:r>
              <a:rPr lang="pt-BR" sz="1050" b="0" i="0" u="none" strike="noStrike" cap="none" dirty="0">
                <a:solidFill>
                  <a:schemeClr val="dk2"/>
                </a:solidFill>
                <a:latin typeface="Arial"/>
                <a:ea typeface="Arial"/>
                <a:cs typeface="Arial"/>
                <a:sym typeface="Arial"/>
              </a:rPr>
              <a:t>o direito </a:t>
            </a:r>
            <a:r>
              <a:rPr lang="pt-BR" b="0" i="0" u="none" strike="noStrike" cap="none" dirty="0">
                <a:solidFill>
                  <a:schemeClr val="dk2"/>
                </a:solidFill>
                <a:latin typeface="Arial"/>
                <a:ea typeface="Arial"/>
                <a:cs typeface="Arial"/>
                <a:sym typeface="Arial"/>
              </a:rPr>
              <a:t>a tomada de crédito “denota uma maior abrangência do que o conceito aplicável ao IPI, embora não seja tão extensivo quanto aquele aplicável ao IRPJ”. </a:t>
            </a:r>
          </a:p>
          <a:p>
            <a:pPr marL="457200" lvl="1" indent="-342900" algn="just">
              <a:lnSpc>
                <a:spcPct val="105000"/>
              </a:lnSpc>
              <a:spcAft>
                <a:spcPts val="600"/>
              </a:spcAft>
              <a:buClr>
                <a:schemeClr val="dk2"/>
              </a:buClr>
              <a:buSzPts val="1800"/>
              <a:buFont typeface="Arial"/>
              <a:buChar char="●"/>
            </a:pPr>
            <a:r>
              <a:rPr lang="pt-BR" b="0" i="0" u="none" strike="noStrike" cap="none" dirty="0">
                <a:solidFill>
                  <a:schemeClr val="dk2"/>
                </a:solidFill>
                <a:latin typeface="Arial"/>
                <a:ea typeface="Arial"/>
                <a:cs typeface="Arial"/>
                <a:sym typeface="Arial"/>
              </a:rPr>
              <a:t>Abrangência específica para o conceito de insumo com relação à Contribuição ao PIS e à COFINS, levando em conta a materialidade das contribuições (receita), pelo que se impõe conceder o crédito relativo a </a:t>
            </a:r>
            <a:r>
              <a:rPr lang="pt-BR" b="1" i="0" u="none" strike="noStrike" cap="none" dirty="0">
                <a:solidFill>
                  <a:srgbClr val="C00000"/>
                </a:solidFill>
                <a:latin typeface="Arial"/>
                <a:ea typeface="Arial"/>
                <a:cs typeface="Arial"/>
                <a:sym typeface="Arial"/>
              </a:rPr>
              <a:t>custos indispensáveis à produção e, portanto, à geração de receita</a:t>
            </a:r>
          </a:p>
          <a:p>
            <a:pPr marL="457200" lvl="1" indent="-342900" algn="just">
              <a:lnSpc>
                <a:spcPct val="105000"/>
              </a:lnSpc>
              <a:spcAft>
                <a:spcPts val="600"/>
              </a:spcAft>
              <a:buClr>
                <a:schemeClr val="dk2"/>
              </a:buClr>
              <a:buSzPts val="1800"/>
              <a:buFont typeface="Arial"/>
              <a:buChar char="●"/>
            </a:pPr>
            <a:r>
              <a:rPr lang="pt-BR" b="0" i="0" u="none" strike="noStrike" cap="none" dirty="0">
                <a:solidFill>
                  <a:schemeClr val="dk2"/>
                </a:solidFill>
                <a:latin typeface="Arial"/>
                <a:ea typeface="Arial"/>
                <a:cs typeface="Arial"/>
                <a:sym typeface="Arial"/>
              </a:rPr>
              <a:t>e.g. Acórdão </a:t>
            </a:r>
            <a:r>
              <a:rPr lang="pt-BR" b="0" i="0" u="none" strike="noStrike" cap="none" dirty="0" err="1">
                <a:solidFill>
                  <a:schemeClr val="dk2"/>
                </a:solidFill>
                <a:latin typeface="Arial"/>
                <a:ea typeface="Arial"/>
                <a:cs typeface="Arial"/>
                <a:sym typeface="Arial"/>
              </a:rPr>
              <a:t>n</a:t>
            </a:r>
            <a:r>
              <a:rPr lang="pt-BR" b="0" i="0" u="none" strike="noStrike" cap="none" dirty="0">
                <a:solidFill>
                  <a:schemeClr val="dk2"/>
                </a:solidFill>
                <a:latin typeface="Arial"/>
                <a:ea typeface="Arial"/>
                <a:cs typeface="Arial"/>
                <a:sym typeface="Arial"/>
              </a:rPr>
              <a:t>. 3302­002.674, AC nº 9303­002.801, Processo nº 13052.000441/2003­07, rel. Rodrigo da Costa </a:t>
            </a:r>
            <a:r>
              <a:rPr lang="pt-BR" b="0" i="0" u="none" strike="noStrike" cap="none" dirty="0" err="1">
                <a:solidFill>
                  <a:schemeClr val="dk2"/>
                </a:solidFill>
                <a:latin typeface="Arial"/>
                <a:ea typeface="Arial"/>
                <a:cs typeface="Arial"/>
                <a:sym typeface="Arial"/>
              </a:rPr>
              <a:t>Pôssas</a:t>
            </a:r>
            <a:r>
              <a:rPr lang="pt-BR" b="0" i="0" u="none" strike="noStrike" cap="none" dirty="0">
                <a:solidFill>
                  <a:schemeClr val="dk2"/>
                </a:solidFill>
                <a:latin typeface="Arial"/>
                <a:ea typeface="Arial"/>
                <a:cs typeface="Arial"/>
                <a:sym typeface="Arial"/>
              </a:rPr>
              <a:t> , sessão de 23 de janeiro de 2014, AC nº 3302­002.674, Processo nº 13971.720063/2008­14, rel. Fabíola Cassiano </a:t>
            </a:r>
            <a:r>
              <a:rPr lang="pt-BR" b="0" i="0" u="none" strike="noStrike" cap="none" dirty="0" err="1">
                <a:solidFill>
                  <a:schemeClr val="dk2"/>
                </a:solidFill>
                <a:latin typeface="Arial"/>
                <a:ea typeface="Arial"/>
                <a:cs typeface="Arial"/>
                <a:sym typeface="Arial"/>
              </a:rPr>
              <a:t>Keramidas</a:t>
            </a:r>
            <a:r>
              <a:rPr lang="pt-BR" b="0" i="0" u="none" strike="noStrike" cap="none" dirty="0">
                <a:solidFill>
                  <a:schemeClr val="dk2"/>
                </a:solidFill>
                <a:latin typeface="Arial"/>
                <a:ea typeface="Arial"/>
                <a:cs typeface="Arial"/>
                <a:sym typeface="Arial"/>
              </a:rPr>
              <a:t>, sessão de 19 de agosto de 2014.</a:t>
            </a:r>
          </a:p>
          <a:p>
            <a:pPr marL="114300">
              <a:lnSpc>
                <a:spcPct val="105000"/>
              </a:lnSpc>
              <a:spcAft>
                <a:spcPts val="600"/>
              </a:spcAft>
              <a:buClr>
                <a:schemeClr val="dk2"/>
              </a:buClr>
              <a:buSzPts val="1800"/>
            </a:pPr>
            <a:endParaRPr lang="pt-BR" sz="1000" b="0" i="0" u="none" strike="noStrike" cap="none" dirty="0">
              <a:solidFill>
                <a:schemeClr val="dk2"/>
              </a:solidFill>
              <a:latin typeface="Arial"/>
              <a:ea typeface="Arial"/>
              <a:cs typeface="Arial"/>
              <a:sym typeface="Arial"/>
            </a:endParaRPr>
          </a:p>
          <a:p>
            <a:pPr marL="457200" indent="-342900">
              <a:lnSpc>
                <a:spcPct val="105000"/>
              </a:lnSpc>
              <a:spcAft>
                <a:spcPts val="600"/>
              </a:spcAft>
              <a:buClr>
                <a:schemeClr val="dk2"/>
              </a:buClr>
              <a:buSzPts val="1800"/>
              <a:buFont typeface="Arial"/>
              <a:buChar char="●"/>
            </a:pPr>
            <a:endParaRPr lang="pt-BR" sz="10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321048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555661-2C1D-E44C-860F-17F39BF2BA6F}"/>
              </a:ext>
            </a:extLst>
          </p:cNvPr>
          <p:cNvSpPr>
            <a:spLocks noGrp="1"/>
          </p:cNvSpPr>
          <p:nvPr>
            <p:ph type="title"/>
          </p:nvPr>
        </p:nvSpPr>
        <p:spPr>
          <a:xfrm>
            <a:off x="311700" y="445025"/>
            <a:ext cx="8520600" cy="572700"/>
          </a:xfrm>
        </p:spPr>
        <p:txBody>
          <a:bodyPr>
            <a:normAutofit fontScale="90000"/>
          </a:bodyPr>
          <a:lstStyle/>
          <a:p>
            <a:endParaRPr lang="en-US"/>
          </a:p>
        </p:txBody>
      </p:sp>
      <p:sp>
        <p:nvSpPr>
          <p:cNvPr id="10" name="Slide Number Placeholder 3">
            <a:extLst>
              <a:ext uri="{FF2B5EF4-FFF2-40B4-BE49-F238E27FC236}">
                <a16:creationId xmlns:a16="http://schemas.microsoft.com/office/drawing/2014/main" id="{6627A72D-0066-5B4F-CFF1-9FACCC7EB4C9}"/>
              </a:ext>
            </a:extLst>
          </p:cNvPr>
          <p:cNvSpPr>
            <a:spLocks noGrp="1"/>
          </p:cNvSpPr>
          <p:nvPr>
            <p:ph type="sldNum" sz="quarter" idx="12"/>
          </p:nvPr>
        </p:nvSpPr>
        <p:spPr>
          <a:xfrm>
            <a:off x="8472458" y="4663217"/>
            <a:ext cx="548700" cy="393600"/>
          </a:xfrm>
        </p:spPr>
        <p:txBody>
          <a:bodyPr>
            <a:normAutofit/>
          </a:bodyPr>
          <a:lstStyle/>
          <a:p>
            <a:pPr>
              <a:lnSpc>
                <a:spcPct val="90000"/>
              </a:lnSpc>
              <a:spcAft>
                <a:spcPts val="600"/>
              </a:spcAft>
            </a:pPr>
            <a:fld id="{DB56472C-53D5-4B21-BBEF-99DF8B2269D9}" type="slidenum">
              <a:rPr lang="pt-BR" sz="900" smtClean="0"/>
              <a:pPr>
                <a:lnSpc>
                  <a:spcPct val="90000"/>
                </a:lnSpc>
                <a:spcAft>
                  <a:spcPts val="600"/>
                </a:spcAft>
              </a:pPr>
              <a:t>5</a:t>
            </a:fld>
            <a:endParaRPr lang="pt-BR" sz="900"/>
          </a:p>
        </p:txBody>
      </p:sp>
      <p:graphicFrame>
        <p:nvGraphicFramePr>
          <p:cNvPr id="4" name="CaixaDeTexto 1">
            <a:extLst>
              <a:ext uri="{FF2B5EF4-FFF2-40B4-BE49-F238E27FC236}">
                <a16:creationId xmlns:a16="http://schemas.microsoft.com/office/drawing/2014/main" id="{84CC5638-4AA8-A182-F151-D67995300AAD}"/>
              </a:ext>
            </a:extLst>
          </p:cNvPr>
          <p:cNvGraphicFramePr/>
          <p:nvPr>
            <p:extLst>
              <p:ext uri="{D42A27DB-BD31-4B8C-83A1-F6EECF244321}">
                <p14:modId xmlns:p14="http://schemas.microsoft.com/office/powerpoint/2010/main" val="2048378419"/>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49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1A80B1B-FF46-F84C-C31E-9D5637C484BF}"/>
              </a:ext>
            </a:extLst>
          </p:cNvPr>
          <p:cNvSpPr>
            <a:spLocks noGrp="1"/>
          </p:cNvSpPr>
          <p:nvPr>
            <p:ph type="title"/>
          </p:nvPr>
        </p:nvSpPr>
        <p:spPr>
          <a:xfrm>
            <a:off x="311700" y="445025"/>
            <a:ext cx="8520600" cy="572700"/>
          </a:xfrm>
        </p:spPr>
        <p:txBody>
          <a:bodyPr>
            <a:normAutofit fontScale="90000"/>
          </a:bodyPr>
          <a:lstStyle/>
          <a:p>
            <a:pPr algn="ctr"/>
            <a:r>
              <a:rPr lang="pt-BR" sz="1800" dirty="0"/>
              <a:t>O voto da Ministra Regina Helena Costa destacou o que o E. Tribunal Superior considerou pelos conceitos de </a:t>
            </a:r>
            <a:r>
              <a:rPr lang="pt-BR" sz="1800" i="1" dirty="0"/>
              <a:t>essencialidade ou relevância</a:t>
            </a:r>
            <a:r>
              <a:rPr lang="pt-BR" sz="1800" b="1" dirty="0"/>
              <a:t> </a:t>
            </a:r>
            <a:r>
              <a:rPr lang="pt-BR" sz="1800" dirty="0"/>
              <a:t>da despesa:</a:t>
            </a:r>
            <a:br>
              <a:rPr lang="en-US" sz="1800" dirty="0"/>
            </a:br>
            <a:endParaRPr lang="en-US" dirty="0"/>
          </a:p>
        </p:txBody>
      </p:sp>
      <p:sp>
        <p:nvSpPr>
          <p:cNvPr id="10" name="Slide Number Placeholder 3">
            <a:extLst>
              <a:ext uri="{FF2B5EF4-FFF2-40B4-BE49-F238E27FC236}">
                <a16:creationId xmlns:a16="http://schemas.microsoft.com/office/drawing/2014/main" id="{2DE4AAD4-1D3B-EC0A-A3FE-BAB52167A671}"/>
              </a:ext>
            </a:extLst>
          </p:cNvPr>
          <p:cNvSpPr>
            <a:spLocks noGrp="1"/>
          </p:cNvSpPr>
          <p:nvPr>
            <p:ph type="sldNum" sz="quarter" idx="12"/>
          </p:nvPr>
        </p:nvSpPr>
        <p:spPr>
          <a:xfrm>
            <a:off x="8472458" y="4663217"/>
            <a:ext cx="548700" cy="393600"/>
          </a:xfrm>
        </p:spPr>
        <p:txBody>
          <a:bodyPr>
            <a:normAutofit/>
          </a:bodyPr>
          <a:lstStyle/>
          <a:p>
            <a:pPr>
              <a:lnSpc>
                <a:spcPct val="90000"/>
              </a:lnSpc>
              <a:spcAft>
                <a:spcPts val="600"/>
              </a:spcAft>
            </a:pPr>
            <a:fld id="{DB56472C-53D5-4B21-BBEF-99DF8B2269D9}" type="slidenum">
              <a:rPr lang="pt-BR" sz="900" smtClean="0"/>
              <a:pPr>
                <a:lnSpc>
                  <a:spcPct val="90000"/>
                </a:lnSpc>
                <a:spcAft>
                  <a:spcPts val="600"/>
                </a:spcAft>
              </a:pPr>
              <a:t>6</a:t>
            </a:fld>
            <a:endParaRPr lang="pt-BR" sz="900"/>
          </a:p>
        </p:txBody>
      </p:sp>
      <p:graphicFrame>
        <p:nvGraphicFramePr>
          <p:cNvPr id="4" name="CaixaDeTexto 1">
            <a:extLst>
              <a:ext uri="{FF2B5EF4-FFF2-40B4-BE49-F238E27FC236}">
                <a16:creationId xmlns:a16="http://schemas.microsoft.com/office/drawing/2014/main" id="{61F791B9-F9E0-3694-21EF-EB4B065C8628}"/>
              </a:ext>
            </a:extLst>
          </p:cNvPr>
          <p:cNvGraphicFramePr/>
          <p:nvPr>
            <p:extLst>
              <p:ext uri="{D42A27DB-BD31-4B8C-83A1-F6EECF244321}">
                <p14:modId xmlns:p14="http://schemas.microsoft.com/office/powerpoint/2010/main" val="2466321883"/>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99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E571B-DAC0-DAB8-A4C5-06490544634A}"/>
              </a:ext>
            </a:extLst>
          </p:cNvPr>
          <p:cNvSpPr>
            <a:spLocks noGrp="1"/>
          </p:cNvSpPr>
          <p:nvPr>
            <p:ph type="title"/>
          </p:nvPr>
        </p:nvSpPr>
        <p:spPr/>
        <p:txBody>
          <a:bodyPr>
            <a:normAutofit fontScale="90000"/>
          </a:bodyPr>
          <a:lstStyle/>
          <a:p>
            <a:r>
              <a:rPr lang="pt-BR" dirty="0"/>
              <a:t>Questões</a:t>
            </a:r>
            <a:br>
              <a:rPr lang="pt-BR" dirty="0"/>
            </a:br>
            <a:endParaRPr lang="pt-BR" dirty="0"/>
          </a:p>
        </p:txBody>
      </p:sp>
      <p:sp>
        <p:nvSpPr>
          <p:cNvPr id="3" name="Espaço Reservado para Conteúdo 2">
            <a:extLst>
              <a:ext uri="{FF2B5EF4-FFF2-40B4-BE49-F238E27FC236}">
                <a16:creationId xmlns:a16="http://schemas.microsoft.com/office/drawing/2014/main" id="{BEB8F6CA-E7A8-5938-BBCA-10374E763D08}"/>
              </a:ext>
            </a:extLst>
          </p:cNvPr>
          <p:cNvSpPr>
            <a:spLocks noGrp="1"/>
          </p:cNvSpPr>
          <p:nvPr>
            <p:ph idx="1"/>
          </p:nvPr>
        </p:nvSpPr>
        <p:spPr/>
        <p:txBody>
          <a:bodyPr>
            <a:normAutofit fontScale="85000" lnSpcReduction="10000"/>
          </a:bodyPr>
          <a:lstStyle/>
          <a:p>
            <a:r>
              <a:rPr lang="pt-BR" dirty="0"/>
              <a:t>Despesas desnecessárias ou não essenciais</a:t>
            </a:r>
          </a:p>
          <a:p>
            <a:endParaRPr lang="pt-BR" dirty="0"/>
          </a:p>
          <a:p>
            <a:r>
              <a:rPr lang="pt-BR" b="0" i="0" dirty="0">
                <a:solidFill>
                  <a:srgbClr val="7A7A7A"/>
                </a:solidFill>
                <a:effectLst/>
                <a:latin typeface="Montserrat" pitchFamily="2" charset="77"/>
              </a:rPr>
              <a:t>Critério Relacional </a:t>
            </a:r>
          </a:p>
          <a:p>
            <a:endParaRPr lang="pt-BR" b="0" i="0" dirty="0">
              <a:solidFill>
                <a:srgbClr val="7A7A7A"/>
              </a:solidFill>
              <a:effectLst/>
              <a:latin typeface="Montserrat" pitchFamily="2" charset="77"/>
            </a:endParaRPr>
          </a:p>
          <a:p>
            <a:pPr algn="just"/>
            <a:r>
              <a:rPr lang="pt-BR" b="0" i="0" dirty="0">
                <a:solidFill>
                  <a:srgbClr val="C00000"/>
                </a:solidFill>
                <a:effectLst/>
                <a:latin typeface="Montserrat" pitchFamily="2" charset="77"/>
              </a:rPr>
              <a:t>“No </a:t>
            </a:r>
            <a:r>
              <a:rPr lang="pt-BR" b="0" i="0" dirty="0" err="1">
                <a:solidFill>
                  <a:srgbClr val="C00000"/>
                </a:solidFill>
                <a:effectLst/>
                <a:latin typeface="Montserrat" pitchFamily="2" charset="77"/>
              </a:rPr>
              <a:t>Carf</a:t>
            </a:r>
            <a:r>
              <a:rPr lang="pt-BR" b="0" i="0" dirty="0">
                <a:solidFill>
                  <a:srgbClr val="C00000"/>
                </a:solidFill>
                <a:effectLst/>
                <a:latin typeface="Montserrat" pitchFamily="2" charset="77"/>
              </a:rPr>
              <a:t>, a análise da jurisprudência nos mostra que o critério da essencialidade surgiu do critério “relacional”. </a:t>
            </a:r>
            <a:r>
              <a:rPr lang="pt-BR" b="0" i="0" dirty="0">
                <a:solidFill>
                  <a:srgbClr val="7A7A7A"/>
                </a:solidFill>
                <a:effectLst/>
                <a:latin typeface="Montserrat" pitchFamily="2" charset="77"/>
              </a:rPr>
              <a:t>Ainda em agosto de 2014, a Câmara Superior julgou o PA 10247.000002/2006­63, conferindo a empresa de celulose direito a crédito sobre diversos custos e despesas, tendo sido o Acórdão 9303-003.069 ementado no sentido de que “insumo (…) deve ser entendido como todo custo, despesa ou encargo comprovadamente incorrido na prestação de serviço ou na produção ou fabricação de bem ou produto que seja destinado à venda, e </a:t>
            </a:r>
            <a:r>
              <a:rPr lang="pt-BR" b="1" i="0" dirty="0">
                <a:solidFill>
                  <a:srgbClr val="C00000"/>
                </a:solidFill>
                <a:effectLst/>
                <a:latin typeface="Montserrat" pitchFamily="2" charset="77"/>
              </a:rPr>
              <a:t>que tenha relação e vínculo com as receitas tributadas </a:t>
            </a:r>
            <a:r>
              <a:rPr lang="pt-BR" b="0" i="0" dirty="0">
                <a:solidFill>
                  <a:srgbClr val="7A7A7A"/>
                </a:solidFill>
                <a:effectLst/>
                <a:latin typeface="Montserrat" pitchFamily="2" charset="77"/>
              </a:rPr>
              <a:t>(critério relacional), dependendo, para sua identificação, das especificidades de cada processo produtivo”.</a:t>
            </a:r>
            <a:endParaRPr lang="pt-BR" dirty="0"/>
          </a:p>
        </p:txBody>
      </p:sp>
      <p:sp>
        <p:nvSpPr>
          <p:cNvPr id="4" name="Espaço Reservado para Número de Slide 3">
            <a:extLst>
              <a:ext uri="{FF2B5EF4-FFF2-40B4-BE49-F238E27FC236}">
                <a16:creationId xmlns:a16="http://schemas.microsoft.com/office/drawing/2014/main" id="{A983C509-AB41-018E-DDB6-E78ADE70993A}"/>
              </a:ext>
            </a:extLst>
          </p:cNvPr>
          <p:cNvSpPr>
            <a:spLocks noGrp="1"/>
          </p:cNvSpPr>
          <p:nvPr>
            <p:ph type="sldNum" sz="quarter" idx="12"/>
          </p:nvPr>
        </p:nvSpPr>
        <p:spPr/>
        <p:txBody>
          <a:bodyPr/>
          <a:lstStyle/>
          <a:p>
            <a:fld id="{DB56472C-53D5-4B21-BBEF-99DF8B2269D9}" type="slidenum">
              <a:rPr lang="pt-BR" smtClean="0"/>
              <a:pPr/>
              <a:t>7</a:t>
            </a:fld>
            <a:endParaRPr lang="pt-BR" dirty="0"/>
          </a:p>
        </p:txBody>
      </p:sp>
    </p:spTree>
    <p:extLst>
      <p:ext uri="{BB962C8B-B14F-4D97-AF65-F5344CB8AC3E}">
        <p14:creationId xmlns:p14="http://schemas.microsoft.com/office/powerpoint/2010/main" val="390805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2B863-FB71-E577-E5A4-944B86747027}"/>
              </a:ext>
            </a:extLst>
          </p:cNvPr>
          <p:cNvSpPr>
            <a:spLocks noGrp="1"/>
          </p:cNvSpPr>
          <p:nvPr>
            <p:ph type="title"/>
          </p:nvPr>
        </p:nvSpPr>
        <p:spPr/>
        <p:txBody>
          <a:bodyPr>
            <a:normAutofit fontScale="90000"/>
          </a:bodyPr>
          <a:lstStyle/>
          <a:p>
            <a:r>
              <a:rPr lang="pt-BR" dirty="0"/>
              <a:t>Critério Relacional</a:t>
            </a:r>
          </a:p>
        </p:txBody>
      </p:sp>
      <p:sp>
        <p:nvSpPr>
          <p:cNvPr id="3" name="Espaço Reservado para Conteúdo 2">
            <a:extLst>
              <a:ext uri="{FF2B5EF4-FFF2-40B4-BE49-F238E27FC236}">
                <a16:creationId xmlns:a16="http://schemas.microsoft.com/office/drawing/2014/main" id="{C34CBA37-CCB4-C4F7-4457-C119BCDD4B69}"/>
              </a:ext>
            </a:extLst>
          </p:cNvPr>
          <p:cNvSpPr>
            <a:spLocks noGrp="1"/>
          </p:cNvSpPr>
          <p:nvPr>
            <p:ph idx="1"/>
          </p:nvPr>
        </p:nvSpPr>
        <p:spPr/>
        <p:txBody>
          <a:bodyPr/>
          <a:lstStyle/>
          <a:p>
            <a:pPr algn="just"/>
            <a:r>
              <a:rPr lang="pt-BR" b="0" i="0" dirty="0">
                <a:solidFill>
                  <a:srgbClr val="7A7A7A"/>
                </a:solidFill>
                <a:effectLst/>
                <a:latin typeface="Montserrat" pitchFamily="2" charset="77"/>
              </a:rPr>
              <a:t>Câmara Superior do </a:t>
            </a:r>
            <a:r>
              <a:rPr lang="pt-BR" b="0" i="0" dirty="0" err="1">
                <a:solidFill>
                  <a:srgbClr val="7A7A7A"/>
                </a:solidFill>
                <a:effectLst/>
                <a:latin typeface="Montserrat" pitchFamily="2" charset="77"/>
              </a:rPr>
              <a:t>Carf</a:t>
            </a:r>
            <a:r>
              <a:rPr lang="pt-BR" b="0" i="0" dirty="0">
                <a:solidFill>
                  <a:srgbClr val="7A7A7A"/>
                </a:solidFill>
                <a:effectLst/>
                <a:latin typeface="Montserrat" pitchFamily="2" charset="77"/>
              </a:rPr>
              <a:t>, em 2014, “o crité</a:t>
            </a:r>
            <a:r>
              <a:rPr lang="pt-BR" b="1" i="0" dirty="0">
                <a:solidFill>
                  <a:srgbClr val="C00000"/>
                </a:solidFill>
                <a:effectLst/>
                <a:latin typeface="Montserrat" pitchFamily="2" charset="77"/>
              </a:rPr>
              <a:t>rio é relacional entre despesas incorridas e receitas auferidas e tributadas</a:t>
            </a:r>
            <a:r>
              <a:rPr lang="pt-BR" b="0" i="0" dirty="0">
                <a:solidFill>
                  <a:srgbClr val="7A7A7A"/>
                </a:solidFill>
                <a:effectLst/>
                <a:latin typeface="Montserrat" pitchFamily="2" charset="77"/>
              </a:rPr>
              <a:t>, considerando o processo de produção específico de cada indústria”.</a:t>
            </a:r>
          </a:p>
          <a:p>
            <a:pPr algn="just"/>
            <a:r>
              <a:rPr lang="pt-BR" b="0" i="0" dirty="0">
                <a:solidFill>
                  <a:srgbClr val="7A7A7A"/>
                </a:solidFill>
                <a:effectLst/>
                <a:latin typeface="Montserrat" pitchFamily="2" charset="77"/>
              </a:rPr>
              <a:t>Custos incorridos para gerar receitas</a:t>
            </a:r>
          </a:p>
          <a:p>
            <a:pPr marL="114300" indent="0">
              <a:buNone/>
            </a:pPr>
            <a:br>
              <a:rPr lang="pt-BR" dirty="0"/>
            </a:br>
            <a:endParaRPr lang="pt-BR" dirty="0"/>
          </a:p>
        </p:txBody>
      </p:sp>
      <p:sp>
        <p:nvSpPr>
          <p:cNvPr id="4" name="Espaço Reservado para Número de Slide 3">
            <a:extLst>
              <a:ext uri="{FF2B5EF4-FFF2-40B4-BE49-F238E27FC236}">
                <a16:creationId xmlns:a16="http://schemas.microsoft.com/office/drawing/2014/main" id="{7471A634-B519-D3FD-42E6-F7468E11FD5F}"/>
              </a:ext>
            </a:extLst>
          </p:cNvPr>
          <p:cNvSpPr>
            <a:spLocks noGrp="1"/>
          </p:cNvSpPr>
          <p:nvPr>
            <p:ph type="sldNum" sz="quarter" idx="12"/>
          </p:nvPr>
        </p:nvSpPr>
        <p:spPr/>
        <p:txBody>
          <a:bodyPr/>
          <a:lstStyle/>
          <a:p>
            <a:fld id="{DB56472C-53D5-4B21-BBEF-99DF8B2269D9}" type="slidenum">
              <a:rPr lang="pt-BR" smtClean="0"/>
              <a:pPr/>
              <a:t>8</a:t>
            </a:fld>
            <a:endParaRPr lang="pt-BR" dirty="0"/>
          </a:p>
        </p:txBody>
      </p:sp>
    </p:spTree>
    <p:extLst>
      <p:ext uri="{BB962C8B-B14F-4D97-AF65-F5344CB8AC3E}">
        <p14:creationId xmlns:p14="http://schemas.microsoft.com/office/powerpoint/2010/main" val="170469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1E3F5-0BBB-9C66-C54A-DE933D0809AD}"/>
              </a:ext>
            </a:extLst>
          </p:cNvPr>
          <p:cNvSpPr>
            <a:spLocks noGrp="1"/>
          </p:cNvSpPr>
          <p:nvPr>
            <p:ph type="title"/>
          </p:nvPr>
        </p:nvSpPr>
        <p:spPr/>
        <p:txBody>
          <a:bodyPr>
            <a:normAutofit fontScale="90000"/>
          </a:bodyPr>
          <a:lstStyle/>
          <a:p>
            <a:r>
              <a:rPr lang="pt-BR" dirty="0"/>
              <a:t>Tema 756 STF </a:t>
            </a:r>
            <a:br>
              <a:rPr lang="pt-BR" dirty="0"/>
            </a:br>
            <a:endParaRPr lang="pt-BR" dirty="0"/>
          </a:p>
        </p:txBody>
      </p:sp>
      <p:sp>
        <p:nvSpPr>
          <p:cNvPr id="4" name="Espaço Reservado para Número de Slide 3">
            <a:extLst>
              <a:ext uri="{FF2B5EF4-FFF2-40B4-BE49-F238E27FC236}">
                <a16:creationId xmlns:a16="http://schemas.microsoft.com/office/drawing/2014/main" id="{F6F78B01-1F39-A3F2-7CDC-0DA537A40CA7}"/>
              </a:ext>
            </a:extLst>
          </p:cNvPr>
          <p:cNvSpPr>
            <a:spLocks noGrp="1"/>
          </p:cNvSpPr>
          <p:nvPr>
            <p:ph type="sldNum" sz="quarter" idx="12"/>
          </p:nvPr>
        </p:nvSpPr>
        <p:spPr/>
        <p:txBody>
          <a:bodyPr/>
          <a:lstStyle/>
          <a:p>
            <a:fld id="{DB56472C-53D5-4B21-BBEF-99DF8B2269D9}" type="slidenum">
              <a:rPr lang="pt-BR" smtClean="0"/>
              <a:pPr/>
              <a:t>9</a:t>
            </a:fld>
            <a:endParaRPr lang="pt-BR" dirty="0"/>
          </a:p>
        </p:txBody>
      </p:sp>
      <p:sp>
        <p:nvSpPr>
          <p:cNvPr id="6" name="CaixaDeTexto 5">
            <a:extLst>
              <a:ext uri="{FF2B5EF4-FFF2-40B4-BE49-F238E27FC236}">
                <a16:creationId xmlns:a16="http://schemas.microsoft.com/office/drawing/2014/main" id="{B3A64AF1-47A8-3EBD-3110-E2B6F22424AD}"/>
              </a:ext>
            </a:extLst>
          </p:cNvPr>
          <p:cNvSpPr txBox="1"/>
          <p:nvPr/>
        </p:nvSpPr>
        <p:spPr>
          <a:xfrm>
            <a:off x="425302" y="972194"/>
            <a:ext cx="8406998" cy="4247317"/>
          </a:xfrm>
          <a:prstGeom prst="rect">
            <a:avLst/>
          </a:prstGeom>
          <a:noFill/>
        </p:spPr>
        <p:txBody>
          <a:bodyPr wrap="square">
            <a:spAutoFit/>
          </a:bodyPr>
          <a:lstStyle/>
          <a:p>
            <a:pPr algn="just" fontAlgn="base"/>
            <a:r>
              <a:rPr lang="pt-BR" sz="1800" i="0" dirty="0">
                <a:solidFill>
                  <a:srgbClr val="212529"/>
                </a:solidFill>
                <a:effectLst/>
                <a:latin typeface="Open sans" panose="020B0606030504020204" pitchFamily="34" charset="0"/>
              </a:rPr>
              <a:t>Relator(a):MN. DIAS </a:t>
            </a:r>
            <a:r>
              <a:rPr lang="pt-BR" sz="1800" i="0" dirty="0" err="1">
                <a:solidFill>
                  <a:srgbClr val="212529"/>
                </a:solidFill>
                <a:effectLst/>
                <a:latin typeface="Open sans" panose="020B0606030504020204" pitchFamily="34" charset="0"/>
              </a:rPr>
              <a:t>TOFFOLILeading</a:t>
            </a:r>
            <a:r>
              <a:rPr lang="pt-BR" sz="1800" i="0" dirty="0">
                <a:solidFill>
                  <a:srgbClr val="212529"/>
                </a:solidFill>
                <a:effectLst/>
                <a:latin typeface="Open sans" panose="020B0606030504020204" pitchFamily="34" charset="0"/>
              </a:rPr>
              <a:t> </a:t>
            </a:r>
            <a:r>
              <a:rPr lang="pt-BR" sz="1800" i="0" dirty="0" err="1">
                <a:solidFill>
                  <a:srgbClr val="212529"/>
                </a:solidFill>
                <a:effectLst/>
                <a:latin typeface="Open sans" panose="020B0606030504020204" pitchFamily="34" charset="0"/>
              </a:rPr>
              <a:t>Case:</a:t>
            </a:r>
            <a:r>
              <a:rPr lang="pt-BR" sz="1800" i="0" u="none" strike="noStrike" dirty="0" err="1">
                <a:solidFill>
                  <a:srgbClr val="212529"/>
                </a:solidFill>
                <a:effectLst/>
                <a:latin typeface="Open sans" panose="020B0606030504020204" pitchFamily="34" charset="0"/>
                <a:hlinkClick r:id="rId2"/>
              </a:rPr>
              <a:t>RE</a:t>
            </a:r>
            <a:r>
              <a:rPr lang="pt-BR" sz="1800" i="0" u="none" strike="noStrike" dirty="0">
                <a:solidFill>
                  <a:srgbClr val="212529"/>
                </a:solidFill>
                <a:effectLst/>
                <a:latin typeface="Open sans" panose="020B0606030504020204" pitchFamily="34" charset="0"/>
                <a:hlinkClick r:id="rId2"/>
              </a:rPr>
              <a:t> 841979</a:t>
            </a:r>
            <a:r>
              <a:rPr lang="pt-BR" sz="1800" i="0" dirty="0">
                <a:solidFill>
                  <a:srgbClr val="212529"/>
                </a:solidFill>
                <a:effectLst/>
                <a:latin typeface="Open sans" panose="020B0606030504020204" pitchFamily="34" charset="0"/>
              </a:rPr>
              <a:t>Descrição:Recurso extraordinário em que se discute, à luz do art. 195, </a:t>
            </a:r>
            <a:r>
              <a:rPr lang="pt-BR" sz="1800" i="0" dirty="0" err="1">
                <a:solidFill>
                  <a:srgbClr val="212529"/>
                </a:solidFill>
                <a:effectLst/>
                <a:latin typeface="Open sans" panose="020B0606030504020204" pitchFamily="34" charset="0"/>
              </a:rPr>
              <a:t>I</a:t>
            </a:r>
            <a:r>
              <a:rPr lang="pt-BR" sz="1800" i="0" dirty="0">
                <a:solidFill>
                  <a:srgbClr val="212529"/>
                </a:solidFill>
                <a:effectLst/>
                <a:latin typeface="Open sans" panose="020B0606030504020204" pitchFamily="34" charset="0"/>
              </a:rPr>
              <a:t>, </a:t>
            </a:r>
            <a:r>
              <a:rPr lang="pt-BR" sz="1800" i="0" dirty="0" err="1">
                <a:solidFill>
                  <a:srgbClr val="212529"/>
                </a:solidFill>
                <a:effectLst/>
                <a:latin typeface="Open sans" panose="020B0606030504020204" pitchFamily="34" charset="0"/>
              </a:rPr>
              <a:t>b</a:t>
            </a:r>
            <a:r>
              <a:rPr lang="pt-BR" sz="1800" i="0" dirty="0">
                <a:solidFill>
                  <a:srgbClr val="212529"/>
                </a:solidFill>
                <a:effectLst/>
                <a:latin typeface="Open sans" panose="020B0606030504020204" pitchFamily="34" charset="0"/>
              </a:rPr>
              <a:t>, e § 12 (incluído pela Emenda Constitucional 42/2003), a validade de critérios de aplicação da não-cumulatividade à Contribuição ao PIS e à COFINS previstos nos </a:t>
            </a:r>
            <a:r>
              <a:rPr lang="pt-BR" sz="1800" i="0" dirty="0" err="1">
                <a:solidFill>
                  <a:srgbClr val="212529"/>
                </a:solidFill>
                <a:effectLst/>
                <a:latin typeface="Open sans" panose="020B0606030504020204" pitchFamily="34" charset="0"/>
              </a:rPr>
              <a:t>arts</a:t>
            </a:r>
            <a:r>
              <a:rPr lang="pt-BR" sz="1800" i="0" dirty="0">
                <a:solidFill>
                  <a:srgbClr val="212529"/>
                </a:solidFill>
                <a:effectLst/>
                <a:latin typeface="Open sans" panose="020B0606030504020204" pitchFamily="34" charset="0"/>
              </a:rPr>
              <a:t>. 3º das Leis federais 10.637/2002 e 10.833/2003 e no art. 31, § 3º, da Lei federal 10.865/2004.Tese:I. O legislador ordinário possui autonomia para disciplinar a não cumulatividade a que se refere o art. 195, § 12, da Constituição, respeitados os demais preceitos constitucionais, como a matriz constitucional das contribuições ao PIS e COFINS e os princípios da razoabilidade, da isonomia, da livre concorrência e da proteção à confiança; II. </a:t>
            </a:r>
            <a:r>
              <a:rPr lang="pt-BR" sz="1800" b="1" i="0" dirty="0">
                <a:solidFill>
                  <a:srgbClr val="212529"/>
                </a:solidFill>
                <a:effectLst/>
                <a:latin typeface="Open sans" panose="020B0606030504020204" pitchFamily="34" charset="0"/>
              </a:rPr>
              <a:t>É infraconstitucional, a ela se aplicando os efeitos da ausência de repercussão geral, a discussão sobre a expressão insumo presente no art. 3º, II, das Leis </a:t>
            </a:r>
            <a:r>
              <a:rPr lang="pt-BR" sz="1800" b="1" i="0" dirty="0" err="1">
                <a:solidFill>
                  <a:srgbClr val="212529"/>
                </a:solidFill>
                <a:effectLst/>
                <a:latin typeface="Open sans" panose="020B0606030504020204" pitchFamily="34" charset="0"/>
              </a:rPr>
              <a:t>nºs</a:t>
            </a:r>
            <a:r>
              <a:rPr lang="pt-BR" sz="1800" b="1" i="0" dirty="0">
                <a:solidFill>
                  <a:srgbClr val="212529"/>
                </a:solidFill>
                <a:effectLst/>
                <a:latin typeface="Open sans" panose="020B0606030504020204" pitchFamily="34" charset="0"/>
              </a:rPr>
              <a:t> 10.637/02 e 10.833/03 </a:t>
            </a:r>
            <a:r>
              <a:rPr lang="pt-BR" sz="1800" i="0" dirty="0">
                <a:solidFill>
                  <a:srgbClr val="212529"/>
                </a:solidFill>
                <a:effectLst/>
                <a:latin typeface="Open sans" panose="020B0606030504020204" pitchFamily="34" charset="0"/>
              </a:rPr>
              <a:t>e sobre a compatibilidade, com essas leis, das IN SRF </a:t>
            </a:r>
            <a:r>
              <a:rPr lang="pt-BR" sz="1800" i="0" dirty="0" err="1">
                <a:solidFill>
                  <a:srgbClr val="212529"/>
                </a:solidFill>
                <a:effectLst/>
                <a:latin typeface="Open sans" panose="020B0606030504020204" pitchFamily="34" charset="0"/>
              </a:rPr>
              <a:t>nºs</a:t>
            </a:r>
            <a:r>
              <a:rPr lang="pt-BR" sz="1800" i="0" dirty="0">
                <a:solidFill>
                  <a:srgbClr val="212529"/>
                </a:solidFill>
                <a:effectLst/>
                <a:latin typeface="Open sans" panose="020B0606030504020204" pitchFamily="34" charset="0"/>
              </a:rPr>
              <a:t> 247/02 (considerada a atualização pela IN SRF nº 358/03) e 404/04. III. É constitucional o § 3º do art. 31 da Lei nº 10.865/04.</a:t>
            </a:r>
          </a:p>
        </p:txBody>
      </p:sp>
    </p:spTree>
    <p:extLst>
      <p:ext uri="{BB962C8B-B14F-4D97-AF65-F5344CB8AC3E}">
        <p14:creationId xmlns:p14="http://schemas.microsoft.com/office/powerpoint/2010/main" val="37912778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1634</Words>
  <Application>Microsoft Macintosh PowerPoint</Application>
  <PresentationFormat>Apresentação na tela (16:9)</PresentationFormat>
  <Paragraphs>77</Paragraphs>
  <Slides>15</Slides>
  <Notes>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Arial</vt:lpstr>
      <vt:lpstr>Montserrat</vt:lpstr>
      <vt:lpstr>Open sans</vt:lpstr>
      <vt:lpstr>Simple Light</vt:lpstr>
      <vt:lpstr>Apresentação do PowerPoint</vt:lpstr>
      <vt:lpstr>EVOLUÇÃO DA DISCUSSÃO NO CARF: </vt:lpstr>
      <vt:lpstr>2ª Fase </vt:lpstr>
      <vt:lpstr>3ª fase </vt:lpstr>
      <vt:lpstr>Apresentação do PowerPoint</vt:lpstr>
      <vt:lpstr>O voto da Ministra Regina Helena Costa destacou o que o E. Tribunal Superior considerou pelos conceitos de essencialidade ou relevância da despesa: </vt:lpstr>
      <vt:lpstr>Questões </vt:lpstr>
      <vt:lpstr>Critério Relacional</vt:lpstr>
      <vt:lpstr>Tema 756 STF  </vt:lpstr>
      <vt:lpstr>A PFN expediu a Nota Técnica nº 63/2018, dispensando os procuradores de recorrerem quanto ao tema. </vt:lpstr>
      <vt:lpstr>PGFN</vt:lpstr>
      <vt:lpstr>Pontos Importantes</vt:lpstr>
      <vt:lpstr>JURISPRUDÊNCIA DO CARF: FRETE DE PRODUTO ACABADO </vt:lpstr>
      <vt:lpstr>Conclusões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Paulo Antonio Caliendo V da Silveira</cp:lastModifiedBy>
  <cp:revision>7</cp:revision>
  <dcterms:modified xsi:type="dcterms:W3CDTF">2023-03-10T17:28:06Z</dcterms:modified>
</cp:coreProperties>
</file>