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8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72" r:id="rId11"/>
    <p:sldId id="267" r:id="rId12"/>
    <p:sldId id="269" r:id="rId13"/>
    <p:sldId id="270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103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0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83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83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83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83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3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576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11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0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alor.globo.com/legislacao/valor-juridico/coluna/sao-paulo-cobra-icms-sobre-software-vendido-junto-com-hardware.g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3dnatives.com/en/top-5-videos-nike-uses-3d-printing-to-customize-its-sneakers-270220224/#!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 rot="10800000">
            <a:off x="1473200" y="1210733"/>
            <a:ext cx="595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0262D-ED2F-42C6-8233-4F64D69CE43F}"/>
              </a:ext>
            </a:extLst>
          </p:cNvPr>
          <p:cNvSpPr txBox="1"/>
          <p:nvPr/>
        </p:nvSpPr>
        <p:spPr>
          <a:xfrm>
            <a:off x="3541112" y="347523"/>
            <a:ext cx="546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TECNOLOGIA NO DIREITO TRIBUTÁRIO 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Pr. </a:t>
            </a:r>
            <a:r>
              <a:rPr lang="pt-BR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José de Castro Meira Jr.</a:t>
            </a:r>
            <a:endParaRPr lang="pt-B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Painel 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619" y="1574464"/>
            <a:ext cx="81145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 digitalização da economia e a evolução do conceito de mercadoria”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Eric Castro e Silva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Prof. Dir. Financeiro e Tributário da UFPE-FDR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Doutor Dir. Financeiro e Tributário USP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LL.M. Cambridge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eric@castroesilva.adv.br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(81) 9.9606-3311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381000" y="775929"/>
            <a:ext cx="8661399" cy="509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</a:t>
            </a:r>
          </a:p>
          <a:p>
            <a:pPr marL="2286000" lvl="5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de Mercadoria e Serviços: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conceitos constitucionais: são conceitos econômicos ou legais? </a:t>
            </a:r>
          </a:p>
          <a:p>
            <a:pPr marL="1539875" lvl="4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 (CF art. 156, III): “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serviços de qualquer natureza, (...), definidos em lei complementar”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82775" lvl="3" indent="-357188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Legal: STF já disse que não (RE 361.829/RJ).</a:t>
            </a:r>
          </a:p>
          <a:p>
            <a:pPr marL="1882775" lvl="3" indent="-357188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civilista: obrigação de fazer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 116.121/SP)</a:t>
            </a:r>
          </a:p>
          <a:p>
            <a:pPr marL="1882775" lvl="3" indent="-357188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econômico: Contratos complexos - 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plano de saúde (RE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547.245/SC e 592.905/SC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182687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função da Lei Complementar (CF art. 146, I): dispor sobre conflito de competência</a:t>
            </a:r>
            <a:r>
              <a:rPr lang="pt-BR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657350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82775" lvl="3" indent="-357188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5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787394" y="775929"/>
            <a:ext cx="8255005" cy="89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C62F44-D9CC-49AC-8958-69F091BC53BA}"/>
              </a:ext>
            </a:extLst>
          </p:cNvPr>
          <p:cNvSpPr txBox="1"/>
          <p:nvPr/>
        </p:nvSpPr>
        <p:spPr>
          <a:xfrm>
            <a:off x="461433" y="1040886"/>
            <a:ext cx="7975599" cy="314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 A indefinição continua</a:t>
            </a: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Típica evolução da economia digital: era mercadoria e virou serviços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STF: 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 5.659/MG (DJE 24.2.2021): 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</a:t>
            </a:r>
          </a:p>
          <a:p>
            <a:pPr marL="1657350" lvl="3" indent="-28575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previsão na LC 116/03 (itens 1.05, 1.03 e 1.07)</a:t>
            </a:r>
          </a:p>
          <a:p>
            <a:pPr marL="1657350" lvl="3" indent="-28575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há “circulação”: contrato de cessão</a:t>
            </a:r>
          </a:p>
          <a:p>
            <a:pPr marL="1371600" lvl="3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Polêmica continua: operações mistas</a:t>
            </a:r>
          </a:p>
          <a:p>
            <a:pPr marL="1200150" lvl="4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 tributária nº 24.762, de 2021: </a:t>
            </a:r>
          </a:p>
          <a:p>
            <a:pPr marL="1200150" lvl="4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E5C8F2-9EE0-4A98-987A-671107B54B34}"/>
              </a:ext>
            </a:extLst>
          </p:cNvPr>
          <p:cNvSpPr txBox="1"/>
          <p:nvPr/>
        </p:nvSpPr>
        <p:spPr>
          <a:xfrm>
            <a:off x="1473199" y="4102614"/>
            <a:ext cx="70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/>
              </a:rPr>
              <a:t>https://valor.globo.com/legislacao/valor-juridico/coluna/sao-paulo-cobra-icms-sobre-software-vendido-junto-com-hardware.ghtml</a:t>
            </a:r>
            <a:endParaRPr lang="pt-BR" sz="9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pt-BR" sz="9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2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787394" y="775929"/>
            <a:ext cx="8255005" cy="89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C62F44-D9CC-49AC-8958-69F091BC53BA}"/>
              </a:ext>
            </a:extLst>
          </p:cNvPr>
          <p:cNvSpPr txBox="1"/>
          <p:nvPr/>
        </p:nvSpPr>
        <p:spPr>
          <a:xfrm>
            <a:off x="461433" y="1040886"/>
            <a:ext cx="7975599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 A indefinição continua</a:t>
            </a: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Impressora 3D</a:t>
            </a:r>
          </a:p>
          <a:p>
            <a:pPr marL="457200" lvl="1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Impressão de tênis da Nike: </a:t>
            </a:r>
          </a:p>
          <a:p>
            <a:pPr marL="914400" lvl="2">
              <a:lnSpc>
                <a:spcPct val="115000"/>
              </a:lnSpc>
              <a:buClr>
                <a:schemeClr val="bg1"/>
              </a:buClr>
            </a:pPr>
            <a:r>
              <a:rPr lang="pt-B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https://www.3dnatives.com/en/top-5-videos-nike-uses-3d-printing-to-customize-its-sneakers-270220224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/#!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7800" lvl="8" indent="-285750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1162050" algn="l"/>
              </a:tabLst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Produto industrializado (IPI): mudou a natureza</a:t>
            </a:r>
          </a:p>
          <a:p>
            <a:pPr marL="1447800" lvl="7" indent="-285750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1162050" algn="l"/>
              </a:tabLst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Mercadoria (ICMS): calçado</a:t>
            </a:r>
          </a:p>
          <a:p>
            <a:pPr marL="1447800" lvl="7" indent="-285750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1162050" algn="l"/>
              </a:tabLst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Serviço (ISS): customização</a:t>
            </a:r>
          </a:p>
          <a:p>
            <a:pPr marL="1371600" lvl="8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9251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787394" y="775929"/>
            <a:ext cx="8255005" cy="89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C62F44-D9CC-49AC-8958-69F091BC53BA}"/>
              </a:ext>
            </a:extLst>
          </p:cNvPr>
          <p:cNvSpPr txBox="1"/>
          <p:nvPr/>
        </p:nvSpPr>
        <p:spPr>
          <a:xfrm>
            <a:off x="461433" y="1040886"/>
            <a:ext cx="7975599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indefinição continua</a:t>
            </a: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das Coisas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Geladeira Inteligente: </a:t>
            </a:r>
          </a:p>
          <a:p>
            <a:pPr marL="1435100" lvl="3" indent="-2730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Características: </a:t>
            </a:r>
          </a:p>
          <a:p>
            <a:pPr marL="1701800" lvl="8" indent="-176213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 horário de alimentação para cada membro da família;</a:t>
            </a:r>
          </a:p>
          <a:p>
            <a:pPr marL="1701800" lvl="8" indent="-176213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Pesquisa receitas com os ingredientes da sua geladeira;</a:t>
            </a:r>
          </a:p>
          <a:p>
            <a:pPr marL="1701800" lvl="8" indent="-176213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 lista de compras sincronizadas com seu smartphone;</a:t>
            </a:r>
          </a:p>
          <a:p>
            <a:pPr marL="1701800" lvl="8" indent="-176213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Avisa data de validade dos alimentos.</a:t>
            </a:r>
          </a:p>
          <a:p>
            <a:pPr marL="1200150" lvl="8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8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Solução: novo item na lista da LC 116/03? </a:t>
            </a:r>
          </a:p>
          <a:p>
            <a:pPr marL="1371600" lvl="8">
              <a:lnSpc>
                <a:spcPct val="115000"/>
              </a:lnSpc>
              <a:buClr>
                <a:schemeClr val="bg1"/>
              </a:buClr>
            </a:pP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2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DDAE36-883F-4D78-92B7-F26083EBDD9B}"/>
              </a:ext>
            </a:extLst>
          </p:cNvPr>
          <p:cNvSpPr txBox="1"/>
          <p:nvPr/>
        </p:nvSpPr>
        <p:spPr>
          <a:xfrm>
            <a:off x="2450237" y="3959441"/>
            <a:ext cx="435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OBRIGADO!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B8C2D8-15D1-4C97-A769-536A98829275}"/>
              </a:ext>
            </a:extLst>
          </p:cNvPr>
          <p:cNvSpPr txBox="1"/>
          <p:nvPr/>
        </p:nvSpPr>
        <p:spPr>
          <a:xfrm>
            <a:off x="440277" y="1124466"/>
            <a:ext cx="8703723" cy="358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é um mero segmento econômico: é a própria economia moderna. </a:t>
            </a: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Características: 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Intangibilidade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Ausência de laços físicos nos mercados consumidores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Insumos digitais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Servitização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(mercadorias e serviços são inseparáveis)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Mobilidade geográfica</a:t>
            </a:r>
          </a:p>
          <a:p>
            <a:pPr marL="742950" lvl="1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 de rede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negócios multilaterais e concentração econômica (paradoxo).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0262D-ED2F-42C6-8233-4F64D69CE43F}"/>
              </a:ext>
            </a:extLst>
          </p:cNvPr>
          <p:cNvSpPr txBox="1"/>
          <p:nvPr/>
        </p:nvSpPr>
        <p:spPr>
          <a:xfrm>
            <a:off x="3541112" y="347523"/>
            <a:ext cx="546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ECONOMIA DIGITAL</a:t>
            </a:r>
          </a:p>
        </p:txBody>
      </p:sp>
    </p:spTree>
    <p:extLst>
      <p:ext uri="{BB962C8B-B14F-4D97-AF65-F5344CB8AC3E}">
        <p14:creationId xmlns:p14="http://schemas.microsoft.com/office/powerpoint/2010/main" val="187623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B8C2D8-15D1-4C97-A769-536A98829275}"/>
              </a:ext>
            </a:extLst>
          </p:cNvPr>
          <p:cNvSpPr txBox="1"/>
          <p:nvPr/>
        </p:nvSpPr>
        <p:spPr>
          <a:xfrm>
            <a:off x="440277" y="1124466"/>
            <a:ext cx="8703723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nos ordenamentos jurídicos:</a:t>
            </a: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“Dados” como bem de valor.</a:t>
            </a:r>
          </a:p>
          <a:p>
            <a:pPr marL="1182688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paying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742950" lvl="8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plataformas multilaterais de comércio.</a:t>
            </a:r>
          </a:p>
          <a:p>
            <a:pPr marL="742950" lvl="8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Economia de compartilhamento.</a:t>
            </a:r>
          </a:p>
          <a:p>
            <a:pPr marL="742950" lvl="8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Manufatura: ativo mais importante é o intangível e não o ativo fixo.</a:t>
            </a:r>
          </a:p>
          <a:p>
            <a:pPr marL="742950" lvl="8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Concentração econômica.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0262D-ED2F-42C6-8233-4F64D69CE43F}"/>
              </a:ext>
            </a:extLst>
          </p:cNvPr>
          <p:cNvSpPr txBox="1"/>
          <p:nvPr/>
        </p:nvSpPr>
        <p:spPr>
          <a:xfrm>
            <a:off x="3541112" y="347523"/>
            <a:ext cx="546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ECONOMIA DIGITAL</a:t>
            </a:r>
          </a:p>
        </p:txBody>
      </p:sp>
    </p:spTree>
    <p:extLst>
      <p:ext uri="{BB962C8B-B14F-4D97-AF65-F5344CB8AC3E}">
        <p14:creationId xmlns:p14="http://schemas.microsoft.com/office/powerpoint/2010/main" val="301957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540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B8C2D8-15D1-4C97-A769-536A98829275}"/>
              </a:ext>
            </a:extLst>
          </p:cNvPr>
          <p:cNvSpPr txBox="1"/>
          <p:nvPr/>
        </p:nvSpPr>
        <p:spPr>
          <a:xfrm>
            <a:off x="1054095" y="1227277"/>
            <a:ext cx="7035800" cy="55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3F1E20-FD61-4B21-A156-B436669336F0}"/>
              </a:ext>
            </a:extLst>
          </p:cNvPr>
          <p:cNvSpPr txBox="1"/>
          <p:nvPr/>
        </p:nvSpPr>
        <p:spPr>
          <a:xfrm>
            <a:off x="381000" y="1076313"/>
            <a:ext cx="8568267" cy="367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MUNDO:</a:t>
            </a: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global na tributação: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 territorial: onde se tributa?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 pessoal: quem tem a competência?</a:t>
            </a:r>
          </a:p>
          <a:p>
            <a:pPr marL="1657350" lvl="3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Redefinição das regras de “fonte” e “residência”</a:t>
            </a:r>
          </a:p>
          <a:p>
            <a:pPr marL="1657350" lvl="3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Princípios do “destino” e da “origem”.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Velhos problemas com nova roupagem?  </a:t>
            </a:r>
          </a:p>
          <a:p>
            <a:pPr marL="1182688" lvl="5" indent="-285750" algn="just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Tarifas limitadoras do comércio mundial?</a:t>
            </a:r>
          </a:p>
          <a:p>
            <a:pPr marL="1724025" lvl="2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Solução multilateral ou unilateral?</a:t>
            </a:r>
          </a:p>
          <a:p>
            <a:pPr marL="1724025" lvl="2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França (imposto sobre serviços digitais): 2019.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163669-5F81-4C0D-B6E3-1E38E384953F}"/>
              </a:ext>
            </a:extLst>
          </p:cNvPr>
          <p:cNvSpPr txBox="1"/>
          <p:nvPr/>
        </p:nvSpPr>
        <p:spPr>
          <a:xfrm>
            <a:off x="2565399" y="393690"/>
            <a:ext cx="65786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08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B8C2D8-15D1-4C97-A769-536A98829275}"/>
              </a:ext>
            </a:extLst>
          </p:cNvPr>
          <p:cNvSpPr txBox="1"/>
          <p:nvPr/>
        </p:nvSpPr>
        <p:spPr>
          <a:xfrm>
            <a:off x="339115" y="1053149"/>
            <a:ext cx="8593218" cy="321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 (OCDE, UE e EUA): mesmos princípios da boa tributação</a:t>
            </a: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Neutralidade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Tributação da economia digital = economia tradicional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Tributação isonômica de mercadorias e serviços (“consumo”)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Eficiência 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simplificação das obrigações acessórias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Certeza e Simplicidade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segurança jurídica.</a:t>
            </a:r>
          </a:p>
          <a:p>
            <a:pPr marL="742950" lvl="1" indent="-285750">
              <a:lnSpc>
                <a:spcPct val="150000"/>
              </a:lnSpc>
              <a:spcAft>
                <a:spcPts val="10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Substância sobre a forma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19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B8C2D8-15D1-4C97-A769-536A98829275}"/>
              </a:ext>
            </a:extLst>
          </p:cNvPr>
          <p:cNvSpPr txBox="1"/>
          <p:nvPr/>
        </p:nvSpPr>
        <p:spPr>
          <a:xfrm>
            <a:off x="457145" y="1009243"/>
            <a:ext cx="82804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 </a:t>
            </a:r>
          </a:p>
          <a:p>
            <a:pPr lvl="0"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Repartição </a:t>
            </a:r>
            <a:r>
              <a:rPr lang="pt-BR" sz="1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rígida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competência tributária sobre o ciclo econômico.</a:t>
            </a:r>
          </a:p>
          <a:p>
            <a:pPr marL="457200" lvl="1"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Fragmentação da tributação sobre o consumo: o oposto do mundo.</a:t>
            </a:r>
          </a:p>
          <a:p>
            <a:pPr marL="457200" lvl="1"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Mundo: tributação unificada (mercadorias/serviços) pelo IVA.</a:t>
            </a:r>
          </a:p>
          <a:p>
            <a:pPr marL="914400" lvl="2"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62050" lvl="2" indent="-265113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 tributação tripartite sobre o consumo: IPI (PIS/COFINS); ICMS e ISS.</a:t>
            </a:r>
          </a:p>
          <a:p>
            <a:pPr marL="1252537" lvl="2"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6075" lvl="5" indent="-454025"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Consequência: Conflito de competência </a:t>
            </a:r>
          </a:p>
          <a:p>
            <a:pPr marL="2078038" lvl="7" indent="-285750"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mercadoria?   O que é serviço?</a:t>
            </a:r>
          </a:p>
          <a:p>
            <a:pPr marL="733425" lvl="5" indent="-285750">
              <a:spcAft>
                <a:spcPts val="1000"/>
              </a:spcAft>
              <a:buClr>
                <a:schemeClr val="bg1"/>
              </a:buClr>
              <a:buFont typeface="Courier New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Legislador complementar onipotente: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 art. 146, I; art. 155, IX, “b” e art. 156, II. </a:t>
            </a:r>
            <a:endParaRPr lang="pt-BR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8" indent="-285750">
              <a:spcAft>
                <a:spcPts val="10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633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56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620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389467" y="904242"/>
            <a:ext cx="8236867" cy="425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sobre o consumo colapsou?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SIM: “</a:t>
            </a:r>
            <a:r>
              <a:rPr lang="pt-BR" sz="12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modelo pátrio prestigia uma base de incidência fragmentada (...) o que abre azo para a tomada de iniciativa por poderes regionais (...), sem uma harmonização”</a:t>
            </a:r>
            <a:r>
              <a:rPr lang="pt-B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t-BR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</a:t>
            </a:r>
            <a:r>
              <a:rPr lang="pt-B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  <a:r>
              <a:rPr lang="pt-B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</a:t>
            </a:r>
            <a:r>
              <a:rPr lang="pt-B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Series.  FVG, 2022).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NÃO: </a:t>
            </a:r>
            <a:r>
              <a:rPr lang="pt-BR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“Simplifica já”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tributária: </a:t>
            </a:r>
            <a:r>
              <a:rPr lang="pt-BR" sz="1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PECs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45/19, 110/19 e 46/22</a:t>
            </a:r>
          </a:p>
          <a:p>
            <a:pPr marL="137160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Poder constituinte originário buscava a </a:t>
            </a:r>
            <a:r>
              <a:rPr lang="pt-BR" sz="1600" b="1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neutralidade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tributação sobre o consumo?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ICMS/IPI: não cumulativo, seletivo, altas alíquotas, interestadual...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ISS: cumulativo, baixas alíquotas, local...</a:t>
            </a:r>
          </a:p>
          <a:p>
            <a:pPr marL="137160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e pacto federativo.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1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474133" y="1114941"/>
            <a:ext cx="81522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MUNDO: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de Mercadoria e de Serviço:</a:t>
            </a:r>
          </a:p>
          <a:p>
            <a:pPr marL="457200" lvl="1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há segmentação: </a:t>
            </a:r>
          </a:p>
          <a:p>
            <a:pPr marL="1657350" lvl="3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UE: mercadoria é definida em oposição (corpóreo) a serviço (incorpóreo). </a:t>
            </a:r>
          </a:p>
          <a:p>
            <a:pPr marL="1657350" lvl="3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EUA: “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bussiness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trade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 Não há qualquer diferenciação. Tributado pelo “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2798-EF49-486A-BBEC-4FE97FCA5D08}"/>
              </a:ext>
            </a:extLst>
          </p:cNvPr>
          <p:cNvSpPr txBox="1"/>
          <p:nvPr/>
        </p:nvSpPr>
        <p:spPr>
          <a:xfrm>
            <a:off x="1473200" y="1210733"/>
            <a:ext cx="5952067" cy="235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45F7AD-2421-42C4-981B-81A79B74654A}"/>
              </a:ext>
            </a:extLst>
          </p:cNvPr>
          <p:cNvSpPr txBox="1"/>
          <p:nvPr/>
        </p:nvSpPr>
        <p:spPr>
          <a:xfrm>
            <a:off x="2565399" y="393690"/>
            <a:ext cx="657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TRIBUTAÇÃO DA ECONOMIA DIGITAL</a:t>
            </a:r>
          </a:p>
          <a:p>
            <a:pPr algn="r"/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BBD74C-5DFF-48BD-AB4C-C4C4EB3210EF}"/>
              </a:ext>
            </a:extLst>
          </p:cNvPr>
          <p:cNvSpPr txBox="1"/>
          <p:nvPr/>
        </p:nvSpPr>
        <p:spPr>
          <a:xfrm>
            <a:off x="381000" y="775929"/>
            <a:ext cx="8661399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</a:t>
            </a:r>
          </a:p>
          <a:p>
            <a:pPr marL="742950" lvl="1" indent="-285750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de Mercadoria e Serviços:</a:t>
            </a:r>
          </a:p>
          <a:p>
            <a:pPr marL="1200150" lvl="2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conceitos constitucionais: são conceitos econômicos ou legais? </a:t>
            </a:r>
          </a:p>
          <a:p>
            <a:pPr marL="1657350" lvl="3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ICMS (CF art. 155, II): </a:t>
            </a:r>
            <a:r>
              <a:rPr lang="pt-BR" sz="16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“circulação de mercadoria”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4550" lvl="4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Corpórea: STF reiteradamente decide que </a:t>
            </a:r>
            <a:r>
              <a:rPr lang="pt-BR" sz="1600" b="1" u="sng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571750" lvl="5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Energia: não é mera ficção constitucional?</a:t>
            </a:r>
          </a:p>
          <a:p>
            <a:pPr marL="2571750" lvl="5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não há “circulação”: é cessão de uso (ADI 5.659/MG)</a:t>
            </a:r>
          </a:p>
          <a:p>
            <a:pPr marL="2571750" lvl="5" indent="-285750">
              <a:lnSpc>
                <a:spcPct val="11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78038" lvl="5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Hermenêutica histórica: unânime mercadoria era só bem corpóreo (“</a:t>
            </a:r>
            <a:r>
              <a:rPr lang="pt-BR" sz="1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Essa parte da definição dispensa explicações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pt-BR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Costa. A 1978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0" lvl="5">
              <a:lnSpc>
                <a:spcPct val="115000"/>
              </a:lnSpc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2687" lvl="1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caráter residual do ICMS (CF art. 155, IX, “b”): operações mistas (RE 168.262/SP)</a:t>
            </a:r>
          </a:p>
          <a:p>
            <a:pPr marL="1182687" lvl="1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620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991</Words>
  <Application>Microsoft Office PowerPoint</Application>
  <PresentationFormat>Apresentação no Ecrã (16:9)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Tahoma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</dc:creator>
  <cp:lastModifiedBy>R1</cp:lastModifiedBy>
  <cp:revision>28</cp:revision>
  <dcterms:modified xsi:type="dcterms:W3CDTF">2023-03-09T16:24:32Z</dcterms:modified>
</cp:coreProperties>
</file>