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2"/>
  </p:notesMasterIdLst>
  <p:sldIdLst>
    <p:sldId id="259" r:id="rId2"/>
    <p:sldId id="543" r:id="rId3"/>
    <p:sldId id="579" r:id="rId4"/>
    <p:sldId id="581" r:id="rId5"/>
    <p:sldId id="582" r:id="rId6"/>
    <p:sldId id="580" r:id="rId7"/>
    <p:sldId id="583" r:id="rId8"/>
    <p:sldId id="586" r:id="rId9"/>
    <p:sldId id="585" r:id="rId10"/>
    <p:sldId id="587" r:id="rId11"/>
    <p:sldId id="590" r:id="rId12"/>
    <p:sldId id="588" r:id="rId13"/>
    <p:sldId id="589" r:id="rId14"/>
    <p:sldId id="591" r:id="rId15"/>
    <p:sldId id="592" r:id="rId16"/>
    <p:sldId id="593" r:id="rId17"/>
    <p:sldId id="594" r:id="rId18"/>
    <p:sldId id="595" r:id="rId19"/>
    <p:sldId id="597" r:id="rId20"/>
    <p:sldId id="596" r:id="rId21"/>
    <p:sldId id="598" r:id="rId22"/>
    <p:sldId id="599" r:id="rId23"/>
    <p:sldId id="600" r:id="rId24"/>
    <p:sldId id="601" r:id="rId25"/>
    <p:sldId id="602" r:id="rId26"/>
    <p:sldId id="603" r:id="rId27"/>
    <p:sldId id="604" r:id="rId28"/>
    <p:sldId id="605" r:id="rId29"/>
    <p:sldId id="606" r:id="rId30"/>
    <p:sldId id="607"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8" autoAdjust="0"/>
  </p:normalViewPr>
  <p:slideViewPr>
    <p:cSldViewPr snapToGrid="0" snapToObjects="1">
      <p:cViewPr varScale="1">
        <p:scale>
          <a:sx n="75" d="100"/>
          <a:sy n="75" d="100"/>
        </p:scale>
        <p:origin x="15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C5E9F2-B17D-4AF6-B788-52FB2F6E0A92}" type="datetimeFigureOut">
              <a:rPr lang="pt-BR" smtClean="0"/>
              <a:t>10/03/2023</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E7B2C-A654-4BBC-BBD8-FC4EA8A1F2BD}" type="slidenum">
              <a:rPr lang="pt-BR" smtClean="0"/>
              <a:t>‹nº›</a:t>
            </a:fld>
            <a:endParaRPr lang="pt-BR"/>
          </a:p>
        </p:txBody>
      </p:sp>
    </p:spTree>
    <p:extLst>
      <p:ext uri="{BB962C8B-B14F-4D97-AF65-F5344CB8AC3E}">
        <p14:creationId xmlns:p14="http://schemas.microsoft.com/office/powerpoint/2010/main" val="77988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ca637a21f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ca637a2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10</a:t>
            </a:fld>
            <a:endParaRPr lang="pt-BR"/>
          </a:p>
        </p:txBody>
      </p:sp>
    </p:spTree>
    <p:extLst>
      <p:ext uri="{BB962C8B-B14F-4D97-AF65-F5344CB8AC3E}">
        <p14:creationId xmlns:p14="http://schemas.microsoft.com/office/powerpoint/2010/main" val="334739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11</a:t>
            </a:fld>
            <a:endParaRPr lang="pt-BR"/>
          </a:p>
        </p:txBody>
      </p:sp>
    </p:spTree>
    <p:extLst>
      <p:ext uri="{BB962C8B-B14F-4D97-AF65-F5344CB8AC3E}">
        <p14:creationId xmlns:p14="http://schemas.microsoft.com/office/powerpoint/2010/main" val="771341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12</a:t>
            </a:fld>
            <a:endParaRPr lang="pt-BR"/>
          </a:p>
        </p:txBody>
      </p:sp>
    </p:spTree>
    <p:extLst>
      <p:ext uri="{BB962C8B-B14F-4D97-AF65-F5344CB8AC3E}">
        <p14:creationId xmlns:p14="http://schemas.microsoft.com/office/powerpoint/2010/main" val="390086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13</a:t>
            </a:fld>
            <a:endParaRPr lang="pt-BR"/>
          </a:p>
        </p:txBody>
      </p:sp>
    </p:spTree>
    <p:extLst>
      <p:ext uri="{BB962C8B-B14F-4D97-AF65-F5344CB8AC3E}">
        <p14:creationId xmlns:p14="http://schemas.microsoft.com/office/powerpoint/2010/main" val="60920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14</a:t>
            </a:fld>
            <a:endParaRPr lang="pt-BR"/>
          </a:p>
        </p:txBody>
      </p:sp>
    </p:spTree>
    <p:extLst>
      <p:ext uri="{BB962C8B-B14F-4D97-AF65-F5344CB8AC3E}">
        <p14:creationId xmlns:p14="http://schemas.microsoft.com/office/powerpoint/2010/main" val="55066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15</a:t>
            </a:fld>
            <a:endParaRPr lang="pt-BR"/>
          </a:p>
        </p:txBody>
      </p:sp>
    </p:spTree>
    <p:extLst>
      <p:ext uri="{BB962C8B-B14F-4D97-AF65-F5344CB8AC3E}">
        <p14:creationId xmlns:p14="http://schemas.microsoft.com/office/powerpoint/2010/main" val="409812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16</a:t>
            </a:fld>
            <a:endParaRPr lang="pt-BR"/>
          </a:p>
        </p:txBody>
      </p:sp>
    </p:spTree>
    <p:extLst>
      <p:ext uri="{BB962C8B-B14F-4D97-AF65-F5344CB8AC3E}">
        <p14:creationId xmlns:p14="http://schemas.microsoft.com/office/powerpoint/2010/main" val="389252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17</a:t>
            </a:fld>
            <a:endParaRPr lang="pt-BR"/>
          </a:p>
        </p:txBody>
      </p:sp>
    </p:spTree>
    <p:extLst>
      <p:ext uri="{BB962C8B-B14F-4D97-AF65-F5344CB8AC3E}">
        <p14:creationId xmlns:p14="http://schemas.microsoft.com/office/powerpoint/2010/main" val="88718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18</a:t>
            </a:fld>
            <a:endParaRPr lang="pt-BR"/>
          </a:p>
        </p:txBody>
      </p:sp>
    </p:spTree>
    <p:extLst>
      <p:ext uri="{BB962C8B-B14F-4D97-AF65-F5344CB8AC3E}">
        <p14:creationId xmlns:p14="http://schemas.microsoft.com/office/powerpoint/2010/main" val="288776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19</a:t>
            </a:fld>
            <a:endParaRPr lang="pt-BR"/>
          </a:p>
        </p:txBody>
      </p:sp>
    </p:spTree>
    <p:extLst>
      <p:ext uri="{BB962C8B-B14F-4D97-AF65-F5344CB8AC3E}">
        <p14:creationId xmlns:p14="http://schemas.microsoft.com/office/powerpoint/2010/main" val="194361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a:t>
            </a:fld>
            <a:endParaRPr lang="pt-BR"/>
          </a:p>
        </p:txBody>
      </p:sp>
    </p:spTree>
    <p:extLst>
      <p:ext uri="{BB962C8B-B14F-4D97-AF65-F5344CB8AC3E}">
        <p14:creationId xmlns:p14="http://schemas.microsoft.com/office/powerpoint/2010/main" val="20451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20</a:t>
            </a:fld>
            <a:endParaRPr lang="pt-BR"/>
          </a:p>
        </p:txBody>
      </p:sp>
    </p:spTree>
    <p:extLst>
      <p:ext uri="{BB962C8B-B14F-4D97-AF65-F5344CB8AC3E}">
        <p14:creationId xmlns:p14="http://schemas.microsoft.com/office/powerpoint/2010/main" val="64238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21</a:t>
            </a:fld>
            <a:endParaRPr lang="pt-BR"/>
          </a:p>
        </p:txBody>
      </p:sp>
    </p:spTree>
    <p:extLst>
      <p:ext uri="{BB962C8B-B14F-4D97-AF65-F5344CB8AC3E}">
        <p14:creationId xmlns:p14="http://schemas.microsoft.com/office/powerpoint/2010/main" val="202863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22</a:t>
            </a:fld>
            <a:endParaRPr lang="pt-BR"/>
          </a:p>
        </p:txBody>
      </p:sp>
    </p:spTree>
    <p:extLst>
      <p:ext uri="{BB962C8B-B14F-4D97-AF65-F5344CB8AC3E}">
        <p14:creationId xmlns:p14="http://schemas.microsoft.com/office/powerpoint/2010/main" val="3963333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23</a:t>
            </a:fld>
            <a:endParaRPr lang="pt-BR"/>
          </a:p>
        </p:txBody>
      </p:sp>
    </p:spTree>
    <p:extLst>
      <p:ext uri="{BB962C8B-B14F-4D97-AF65-F5344CB8AC3E}">
        <p14:creationId xmlns:p14="http://schemas.microsoft.com/office/powerpoint/2010/main" val="1639435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24</a:t>
            </a:fld>
            <a:endParaRPr lang="pt-BR"/>
          </a:p>
        </p:txBody>
      </p:sp>
    </p:spTree>
    <p:extLst>
      <p:ext uri="{BB962C8B-B14F-4D97-AF65-F5344CB8AC3E}">
        <p14:creationId xmlns:p14="http://schemas.microsoft.com/office/powerpoint/2010/main" val="318056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25</a:t>
            </a:fld>
            <a:endParaRPr lang="pt-BR"/>
          </a:p>
        </p:txBody>
      </p:sp>
    </p:spTree>
    <p:extLst>
      <p:ext uri="{BB962C8B-B14F-4D97-AF65-F5344CB8AC3E}">
        <p14:creationId xmlns:p14="http://schemas.microsoft.com/office/powerpoint/2010/main" val="608243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26</a:t>
            </a:fld>
            <a:endParaRPr lang="pt-BR"/>
          </a:p>
        </p:txBody>
      </p:sp>
    </p:spTree>
    <p:extLst>
      <p:ext uri="{BB962C8B-B14F-4D97-AF65-F5344CB8AC3E}">
        <p14:creationId xmlns:p14="http://schemas.microsoft.com/office/powerpoint/2010/main" val="3185181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27</a:t>
            </a:fld>
            <a:endParaRPr lang="pt-BR"/>
          </a:p>
        </p:txBody>
      </p:sp>
    </p:spTree>
    <p:extLst>
      <p:ext uri="{BB962C8B-B14F-4D97-AF65-F5344CB8AC3E}">
        <p14:creationId xmlns:p14="http://schemas.microsoft.com/office/powerpoint/2010/main" val="199512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28</a:t>
            </a:fld>
            <a:endParaRPr lang="pt-BR"/>
          </a:p>
        </p:txBody>
      </p:sp>
    </p:spTree>
    <p:extLst>
      <p:ext uri="{BB962C8B-B14F-4D97-AF65-F5344CB8AC3E}">
        <p14:creationId xmlns:p14="http://schemas.microsoft.com/office/powerpoint/2010/main" val="2122057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29</a:t>
            </a:fld>
            <a:endParaRPr lang="pt-BR"/>
          </a:p>
        </p:txBody>
      </p:sp>
    </p:spTree>
    <p:extLst>
      <p:ext uri="{BB962C8B-B14F-4D97-AF65-F5344CB8AC3E}">
        <p14:creationId xmlns:p14="http://schemas.microsoft.com/office/powerpoint/2010/main" val="14218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3</a:t>
            </a:fld>
            <a:endParaRPr lang="pt-BR"/>
          </a:p>
        </p:txBody>
      </p:sp>
    </p:spTree>
    <p:extLst>
      <p:ext uri="{BB962C8B-B14F-4D97-AF65-F5344CB8AC3E}">
        <p14:creationId xmlns:p14="http://schemas.microsoft.com/office/powerpoint/2010/main" val="186691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30</a:t>
            </a:fld>
            <a:endParaRPr lang="pt-BR"/>
          </a:p>
        </p:txBody>
      </p:sp>
    </p:spTree>
    <p:extLst>
      <p:ext uri="{BB962C8B-B14F-4D97-AF65-F5344CB8AC3E}">
        <p14:creationId xmlns:p14="http://schemas.microsoft.com/office/powerpoint/2010/main" val="3242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4</a:t>
            </a:fld>
            <a:endParaRPr lang="pt-BR"/>
          </a:p>
        </p:txBody>
      </p:sp>
    </p:spTree>
    <p:extLst>
      <p:ext uri="{BB962C8B-B14F-4D97-AF65-F5344CB8AC3E}">
        <p14:creationId xmlns:p14="http://schemas.microsoft.com/office/powerpoint/2010/main" val="82525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5</a:t>
            </a:fld>
            <a:endParaRPr lang="pt-BR"/>
          </a:p>
        </p:txBody>
      </p:sp>
    </p:spTree>
    <p:extLst>
      <p:ext uri="{BB962C8B-B14F-4D97-AF65-F5344CB8AC3E}">
        <p14:creationId xmlns:p14="http://schemas.microsoft.com/office/powerpoint/2010/main" val="184179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6</a:t>
            </a:fld>
            <a:endParaRPr lang="pt-BR"/>
          </a:p>
        </p:txBody>
      </p:sp>
    </p:spTree>
    <p:extLst>
      <p:ext uri="{BB962C8B-B14F-4D97-AF65-F5344CB8AC3E}">
        <p14:creationId xmlns:p14="http://schemas.microsoft.com/office/powerpoint/2010/main" val="370802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7</a:t>
            </a:fld>
            <a:endParaRPr lang="pt-BR"/>
          </a:p>
        </p:txBody>
      </p:sp>
    </p:spTree>
    <p:extLst>
      <p:ext uri="{BB962C8B-B14F-4D97-AF65-F5344CB8AC3E}">
        <p14:creationId xmlns:p14="http://schemas.microsoft.com/office/powerpoint/2010/main" val="32524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8</a:t>
            </a:fld>
            <a:endParaRPr lang="pt-BR"/>
          </a:p>
        </p:txBody>
      </p:sp>
    </p:spTree>
    <p:extLst>
      <p:ext uri="{BB962C8B-B14F-4D97-AF65-F5344CB8AC3E}">
        <p14:creationId xmlns:p14="http://schemas.microsoft.com/office/powerpoint/2010/main" val="306595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8E7B2C-A654-4BBC-BBD8-FC4EA8A1F2BD}" type="slidenum">
              <a:rPr lang="pt-BR" smtClean="0"/>
              <a:t>9</a:t>
            </a:fld>
            <a:endParaRPr lang="pt-BR"/>
          </a:p>
        </p:txBody>
      </p:sp>
    </p:spTree>
    <p:extLst>
      <p:ext uri="{BB962C8B-B14F-4D97-AF65-F5344CB8AC3E}">
        <p14:creationId xmlns:p14="http://schemas.microsoft.com/office/powerpoint/2010/main" val="964124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10643" y="3976007"/>
            <a:ext cx="5334100" cy="1683953"/>
          </a:xfrm>
        </p:spPr>
        <p:txBody>
          <a:bodyPr tIns="0" bIns="0" anchor="ctr" anchorCtr="0"/>
          <a:lstStyle>
            <a:lvl1pPr>
              <a:defRPr sz="2800">
                <a:solidFill>
                  <a:srgbClr val="002060"/>
                </a:solidFill>
                <a:latin typeface="Trebuchet MS" pitchFamily="34" charset="0"/>
                <a:cs typeface="Trebuchet MS" pitchFamily="34" charset="0"/>
              </a:defRPr>
            </a:lvl1pPr>
          </a:lstStyle>
          <a:p>
            <a:r>
              <a:rPr lang="pt-BR" dirty="0"/>
              <a:t>Clique para editar o estilo do título mestre</a:t>
            </a:r>
            <a:endParaRPr dirty="0"/>
          </a:p>
        </p:txBody>
      </p:sp>
      <p:sp>
        <p:nvSpPr>
          <p:cNvPr id="4" name="Text Placeholder 3"/>
          <p:cNvSpPr>
            <a:spLocks noGrp="1"/>
          </p:cNvSpPr>
          <p:nvPr>
            <p:ph type="body" sz="quarter" idx="10"/>
          </p:nvPr>
        </p:nvSpPr>
        <p:spPr>
          <a:xfrm>
            <a:off x="2878139" y="5929860"/>
            <a:ext cx="5807074" cy="809082"/>
          </a:xfrm>
        </p:spPr>
        <p:txBody>
          <a:bodyPr anchor="ctr" anchorCtr="0"/>
          <a:lstStyle>
            <a:lvl1pPr algn="r">
              <a:defRPr sz="2000">
                <a:solidFill>
                  <a:schemeClr val="tx1"/>
                </a:solidFill>
              </a:defRPr>
            </a:lvl1pPr>
          </a:lstStyle>
          <a:p>
            <a:pPr lvl="0"/>
            <a:r>
              <a:rPr lang="pt-BR" dirty="0"/>
              <a:t>Clique para editar os estilos do texto mestre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85934"/>
            <a:ext cx="7480745" cy="1132811"/>
          </a:xfrm>
          <a:prstGeom prst="rect">
            <a:avLst/>
          </a:prstGeom>
        </p:spPr>
        <p:txBody>
          <a:bodyPr vert="horz" lIns="0" tIns="0" rIns="0" bIns="0" rtlCol="0" anchor="t">
            <a:noAutofit/>
          </a:bodyPr>
          <a:lstStyle>
            <a:lvl1pPr algn="l">
              <a:defRPr>
                <a:solidFill>
                  <a:srgbClr val="FFC000"/>
                </a:solidFill>
              </a:defRPr>
            </a:lvl1pPr>
          </a:lstStyle>
          <a:p>
            <a:r>
              <a:rPr lang="pt-BR" dirty="0"/>
              <a:t>Clique para editar o estilo do título mestre</a:t>
            </a:r>
            <a:endParaRPr dirty="0"/>
          </a:p>
        </p:txBody>
      </p:sp>
      <p:sp>
        <p:nvSpPr>
          <p:cNvPr id="6" name="Content Placeholder 2"/>
          <p:cNvSpPr>
            <a:spLocks noGrp="1"/>
          </p:cNvSpPr>
          <p:nvPr>
            <p:ph idx="1"/>
          </p:nvPr>
        </p:nvSpPr>
        <p:spPr>
          <a:xfrm>
            <a:off x="457200" y="1341643"/>
            <a:ext cx="7480745" cy="5163634"/>
          </a:xfrm>
        </p:spPr>
        <p:txBody>
          <a:bodyPr/>
          <a:lstStyle>
            <a:lvl1pPr marL="0" indent="0">
              <a:buFont typeface="Arial" pitchFamily="34" charset="0"/>
              <a:buNone/>
              <a:defRPr sz="2400" b="0">
                <a:solidFill>
                  <a:srgbClr val="FFC000"/>
                </a:solidFill>
                <a:latin typeface="Trebuchet MS" pitchFamily="34" charset="0"/>
                <a:cs typeface="Trebuchet MS" pitchFamily="34" charset="0"/>
              </a:defRPr>
            </a:lvl1pPr>
            <a:lvl2pPr marL="685800" indent="-336550">
              <a:buClr>
                <a:schemeClr val="accent1">
                  <a:lumMod val="60000"/>
                  <a:lumOff val="40000"/>
                </a:schemeClr>
              </a:buClr>
              <a:buSzPct val="75000"/>
              <a:buFont typeface="Wingdings" charset="2"/>
              <a:buNone/>
              <a:defRPr sz="2400" b="0">
                <a:solidFill>
                  <a:srgbClr val="FFC000"/>
                </a:solidFill>
                <a:latin typeface="Trebuchet MS" pitchFamily="34" charset="0"/>
                <a:cs typeface="Trebuchet MS" pitchFamily="34" charset="0"/>
              </a:defRPr>
            </a:lvl2pPr>
            <a:lvl3pPr marL="1035050" indent="-349250">
              <a:buClr>
                <a:schemeClr val="accent1">
                  <a:lumMod val="60000"/>
                  <a:lumOff val="40000"/>
                </a:schemeClr>
              </a:buClr>
              <a:buSzPct val="75000"/>
              <a:buFont typeface="Wingdings" charset="2"/>
              <a:buNone/>
              <a:defRPr sz="2400" b="0">
                <a:solidFill>
                  <a:srgbClr val="FFC000"/>
                </a:solidFill>
                <a:latin typeface="Trebuchet MS" pitchFamily="34" charset="0"/>
                <a:cs typeface="Trebuchet MS" pitchFamily="34" charset="0"/>
              </a:defRPr>
            </a:lvl3pPr>
            <a:lvl4pPr>
              <a:defRPr>
                <a:latin typeface="Calibri"/>
                <a:cs typeface="Calibri"/>
              </a:defRPr>
            </a:lvl4pPr>
            <a:lvl5pPr>
              <a:defRPr>
                <a:latin typeface="Calibri"/>
                <a:cs typeface="Calibri"/>
              </a:defRPr>
            </a:lvl5pPr>
          </a:lstStyle>
          <a:p>
            <a:pPr lvl="0"/>
            <a:r>
              <a:rPr lang="pt-BR" dirty="0"/>
              <a:t>Clique para editar os estilos do texto mestre</a:t>
            </a:r>
          </a:p>
          <a:p>
            <a:pPr lvl="1"/>
            <a:r>
              <a:rPr lang="pt-BR" dirty="0"/>
              <a:t>Segundo nível</a:t>
            </a:r>
          </a:p>
          <a:p>
            <a:pPr lvl="2"/>
            <a:r>
              <a:rPr lang="pt-BR" dirty="0"/>
              <a:t>Terceiro nível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pt-BR" smtClean="0"/>
              <a:pPr algn="r"/>
              <a:t>‹nº›</a:t>
            </a:fld>
            <a:endParaRPr lang="pt-BR"/>
          </a:p>
        </p:txBody>
      </p:sp>
    </p:spTree>
    <p:extLst>
      <p:ext uri="{BB962C8B-B14F-4D97-AF65-F5344CB8AC3E}">
        <p14:creationId xmlns:p14="http://schemas.microsoft.com/office/powerpoint/2010/main" val="2307873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5934"/>
            <a:ext cx="7685595" cy="1153294"/>
          </a:xfrm>
          <a:prstGeom prst="rect">
            <a:avLst/>
          </a:prstGeom>
        </p:spPr>
        <p:txBody>
          <a:bodyPr vert="horz" lIns="0" tIns="0" rIns="0" bIns="0" rtlCol="0" anchor="t">
            <a:noAutofit/>
          </a:bodyPr>
          <a:lstStyle/>
          <a:p>
            <a:r>
              <a:rPr lang="pt-BR" dirty="0"/>
              <a:t>Clique para editar o estilo do título mestre</a:t>
            </a:r>
            <a:endParaRPr dirty="0"/>
          </a:p>
        </p:txBody>
      </p:sp>
      <p:sp>
        <p:nvSpPr>
          <p:cNvPr id="3" name="Text Placeholder 2"/>
          <p:cNvSpPr>
            <a:spLocks noGrp="1"/>
          </p:cNvSpPr>
          <p:nvPr>
            <p:ph type="body" idx="1"/>
          </p:nvPr>
        </p:nvSpPr>
        <p:spPr>
          <a:xfrm>
            <a:off x="457200" y="1382610"/>
            <a:ext cx="7685595" cy="5177009"/>
          </a:xfrm>
          <a:prstGeom prst="rect">
            <a:avLst/>
          </a:prstGeom>
        </p:spPr>
        <p:txBody>
          <a:bodyPr vert="horz" lIns="0" tIns="0" rIns="0" bIns="0" rtlCol="0">
            <a:noAutofit/>
          </a:bodyPr>
          <a:lstStyle/>
          <a:p>
            <a:pPr lvl="0"/>
            <a:r>
              <a:rPr lang="x-none" dirty="0"/>
              <a:t>Click to edit Master text styles</a:t>
            </a:r>
          </a:p>
          <a:p>
            <a:pPr lvl="1"/>
            <a:r>
              <a:rPr lang="x-none" dirty="0"/>
              <a:t>Second level</a:t>
            </a:r>
          </a:p>
          <a:p>
            <a:pPr lvl="2"/>
            <a:r>
              <a:rPr lang="x-none" dirty="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b="1" kern="1200">
          <a:solidFill>
            <a:srgbClr val="FFC000"/>
          </a:solidFill>
          <a:latin typeface="Trebuchet MS" pitchFamily="34" charset="0"/>
          <a:ea typeface="+mj-ea"/>
          <a:cs typeface="Trebuchet MS" pitchFamily="34" charset="0"/>
        </a:defRPr>
      </a:lvl1pPr>
    </p:titleStyle>
    <p:bodyStyle>
      <a:lvl1pPr marL="0" indent="0" algn="l" defTabSz="914400" rtl="0" eaLnBrk="1" latinLnBrk="0" hangingPunct="1">
        <a:lnSpc>
          <a:spcPct val="120000"/>
        </a:lnSpc>
        <a:spcBef>
          <a:spcPts val="2000"/>
        </a:spcBef>
        <a:buClr>
          <a:schemeClr val="accent1"/>
        </a:buClr>
        <a:buSzPct val="90000"/>
        <a:buFontTx/>
        <a:buNone/>
        <a:defRPr sz="2400" b="0" i="0" kern="1200">
          <a:solidFill>
            <a:srgbClr val="FFC000"/>
          </a:solidFill>
          <a:latin typeface="Trebuchet MS" pitchFamily="34" charset="0"/>
          <a:ea typeface="+mn-ea"/>
          <a:cs typeface="Trebuchet MS" pitchFamily="34" charset="0"/>
        </a:defRPr>
      </a:lvl1pPr>
      <a:lvl2pPr marL="685800" indent="-336550" algn="l" defTabSz="914400" rtl="0" eaLnBrk="1" latinLnBrk="0" hangingPunct="1">
        <a:lnSpc>
          <a:spcPct val="120000"/>
        </a:lnSpc>
        <a:spcBef>
          <a:spcPts val="600"/>
        </a:spcBef>
        <a:buClr>
          <a:schemeClr val="accent1">
            <a:lumMod val="40000"/>
            <a:lumOff val="60000"/>
          </a:schemeClr>
        </a:buClr>
        <a:buSzPct val="75000"/>
        <a:buFontTx/>
        <a:buNone/>
        <a:defRPr sz="2400" b="0" i="0" kern="1200">
          <a:solidFill>
            <a:srgbClr val="FFC000"/>
          </a:solidFill>
          <a:latin typeface="Trebuchet MS" pitchFamily="34" charset="0"/>
          <a:ea typeface="+mn-ea"/>
          <a:cs typeface="Trebuchet MS" pitchFamily="34" charset="0"/>
        </a:defRPr>
      </a:lvl2pPr>
      <a:lvl3pPr marL="1035050" indent="-349250" algn="l" defTabSz="914400" rtl="0" eaLnBrk="1" latinLnBrk="0" hangingPunct="1">
        <a:lnSpc>
          <a:spcPct val="120000"/>
        </a:lnSpc>
        <a:spcBef>
          <a:spcPts val="600"/>
        </a:spcBef>
        <a:buClr>
          <a:schemeClr val="accent1">
            <a:lumMod val="40000"/>
            <a:lumOff val="60000"/>
          </a:schemeClr>
        </a:buClr>
        <a:buSzPct val="75000"/>
        <a:buFontTx/>
        <a:buNone/>
        <a:defRPr sz="2400" b="0" i="0" kern="1200">
          <a:solidFill>
            <a:srgbClr val="FFC000"/>
          </a:solidFill>
          <a:latin typeface="Trebuchet MS" pitchFamily="34" charset="0"/>
          <a:ea typeface="+mn-ea"/>
          <a:cs typeface="Trebuchet MS" pitchFamily="34" charset="0"/>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Calibri"/>
          <a:ea typeface="+mn-ea"/>
          <a:cs typeface="Calibri"/>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Calibri"/>
          <a:ea typeface="+mn-ea"/>
          <a:cs typeface="Calibri"/>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143990" cy="6858000"/>
          </a:xfrm>
          <a:prstGeom prst="rect">
            <a:avLst/>
          </a:prstGeom>
          <a:noFill/>
          <a:ln>
            <a:noFill/>
          </a:ln>
        </p:spPr>
      </p:pic>
      <p:pic>
        <p:nvPicPr>
          <p:cNvPr id="73" name="Google Shape;73;p16"/>
          <p:cNvPicPr preferRelativeResize="0"/>
          <p:nvPr/>
        </p:nvPicPr>
        <p:blipFill>
          <a:blip r:embed="rId4">
            <a:alphaModFix/>
          </a:blip>
          <a:stretch>
            <a:fillRect/>
          </a:stretch>
        </p:blipFill>
        <p:spPr>
          <a:xfrm>
            <a:off x="2778104" y="2417200"/>
            <a:ext cx="3587800" cy="989050"/>
          </a:xfrm>
          <a:prstGeom prst="rect">
            <a:avLst/>
          </a:prstGeom>
          <a:noFill/>
          <a:ln>
            <a:noFill/>
          </a:ln>
        </p:spPr>
      </p:pic>
      <p:pic>
        <p:nvPicPr>
          <p:cNvPr id="74" name="Google Shape;74;p16"/>
          <p:cNvPicPr preferRelativeResize="0"/>
          <p:nvPr/>
        </p:nvPicPr>
        <p:blipFill>
          <a:blip r:embed="rId5">
            <a:alphaModFix/>
          </a:blip>
          <a:stretch>
            <a:fillRect/>
          </a:stretch>
        </p:blipFill>
        <p:spPr>
          <a:xfrm>
            <a:off x="2673400" y="3971200"/>
            <a:ext cx="3797200" cy="46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ISS DA BASE DE CÁLCULO DO PIS E COFINS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452880"/>
            <a:ext cx="8304663" cy="496517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Processo: RE 592616 (Tema 118), Relator Min. NUNES MARQUES</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Impacto: R$ 35,4 bilhões em cinco anos, segundo a LDO de 2023</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Tema: O recurso discute a inclusão do ISS na base de cálculo do PIS e COFINS.</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Trata-se de mais uma </a:t>
            </a:r>
            <a:r>
              <a:rPr lang="pt-BR" i="1" dirty="0">
                <a:solidFill>
                  <a:schemeClr val="tx1"/>
                </a:solidFill>
                <a:latin typeface="Arial" panose="020B0604020202020204" pitchFamily="34" charset="0"/>
                <a:cs typeface="Arial" panose="020B0604020202020204" pitchFamily="34" charset="0"/>
              </a:rPr>
              <a:t>tese filhote</a:t>
            </a:r>
            <a:r>
              <a:rPr lang="pt-BR" dirty="0">
                <a:solidFill>
                  <a:schemeClr val="tx1"/>
                </a:solidFill>
                <a:latin typeface="Arial" panose="020B0604020202020204" pitchFamily="34" charset="0"/>
                <a:cs typeface="Arial" panose="020B0604020202020204" pitchFamily="34" charset="0"/>
              </a:rPr>
              <a:t> da decisão que excluiu o ICMS da base de cálculo das contribuições.</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expectativa é que o STF aplique a definição do Tema 69, ou seja, entenda que o ISS deve ser excluído da base de cálculo das contribuições por não constituir receita própria para as empresas, mas um valor repassado ao erário.</a:t>
            </a:r>
            <a:endParaRPr lang="pt-B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04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ISS DA BASE DE CÁLCULO DO PIS E COFINS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44320"/>
            <a:ext cx="8304663" cy="487373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O julgamento sobre o ISS está parado no STF e sem previsão de ser retomado. </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Ele foi iniciado em 14 de agosto de 2020, mas a possibilidade de um empate levou o Ministro LUIZ FUX a pedir destaque do caso em agosto de 2021. </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Agora, a votação será levada </a:t>
            </a:r>
            <a:r>
              <a:rPr lang="pt-BR">
                <a:solidFill>
                  <a:schemeClr val="tx1"/>
                </a:solidFill>
                <a:latin typeface="Arial" panose="020B0604020202020204" pitchFamily="34" charset="0"/>
                <a:cs typeface="Arial" panose="020B0604020202020204" pitchFamily="34" charset="0"/>
              </a:rPr>
              <a:t>ao Plenário</a:t>
            </a:r>
            <a:r>
              <a:rPr lang="pt-BR" dirty="0">
                <a:solidFill>
                  <a:schemeClr val="tx1"/>
                </a:solidFill>
                <a:latin typeface="Arial" panose="020B0604020202020204" pitchFamily="34" charset="0"/>
                <a:cs typeface="Arial" panose="020B0604020202020204" pitchFamily="34" charset="0"/>
              </a:rPr>
              <a:t>, e a contagem de votos será reiniciada.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Devido a alterações na composição da Corte (inclusive do próprio Relator), o resultado no caso do ISS pode ser diferente em relação ao ICMS, sendo um dos fatores de insegurança para os contribuintes.</a:t>
            </a:r>
          </a:p>
        </p:txBody>
      </p:sp>
    </p:spTree>
    <p:extLst>
      <p:ext uri="{BB962C8B-B14F-4D97-AF65-F5344CB8AC3E}">
        <p14:creationId xmlns:p14="http://schemas.microsoft.com/office/powerpoint/2010/main" val="427278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ISS DA BASE DE CÁLCULO DO PIS E COFINS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03680"/>
            <a:ext cx="8304663" cy="491437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1900" dirty="0">
                <a:solidFill>
                  <a:schemeClr val="tx1"/>
                </a:solidFill>
                <a:latin typeface="Arial" panose="020B0604020202020204" pitchFamily="34" charset="0"/>
                <a:cs typeface="Arial" panose="020B0604020202020204" pitchFamily="34" charset="0"/>
              </a:rPr>
              <a:t>Decisão: Após o </a:t>
            </a:r>
            <a:r>
              <a:rPr lang="pt-BR" sz="1900" b="1" dirty="0">
                <a:solidFill>
                  <a:schemeClr val="tx1"/>
                </a:solidFill>
                <a:latin typeface="Arial" panose="020B0604020202020204" pitchFamily="34" charset="0"/>
                <a:cs typeface="Arial" panose="020B0604020202020204" pitchFamily="34" charset="0"/>
              </a:rPr>
              <a:t>voto do Ministro Celso de Mello (Relator)</a:t>
            </a:r>
            <a:r>
              <a:rPr lang="pt-BR" sz="1900" dirty="0">
                <a:solidFill>
                  <a:schemeClr val="tx1"/>
                </a:solidFill>
                <a:latin typeface="Arial" panose="020B0604020202020204" pitchFamily="34" charset="0"/>
                <a:cs typeface="Arial" panose="020B0604020202020204" pitchFamily="34" charset="0"/>
              </a:rPr>
              <a:t>, que conhecia parcialmente do recurso extraordinário e, nessa extensão, </a:t>
            </a:r>
            <a:r>
              <a:rPr lang="pt-BR" sz="1900" b="1" dirty="0">
                <a:solidFill>
                  <a:schemeClr val="tx1"/>
                </a:solidFill>
                <a:latin typeface="Arial" panose="020B0604020202020204" pitchFamily="34" charset="0"/>
                <a:cs typeface="Arial" panose="020B0604020202020204" pitchFamily="34" charset="0"/>
              </a:rPr>
              <a:t>dava-lhe provimento unicamente para excluir da base de cálculo das contribuições referentes ao PIS e à COFINS o valor arrecadado a título de imposto sobre serviços de qualquer natureza (ISS)</a:t>
            </a:r>
            <a:r>
              <a:rPr lang="pt-BR" sz="1900" dirty="0">
                <a:solidFill>
                  <a:schemeClr val="tx1"/>
                </a:solidFill>
                <a:latin typeface="Arial" panose="020B0604020202020204" pitchFamily="34" charset="0"/>
                <a:cs typeface="Arial" panose="020B0604020202020204" pitchFamily="34" charset="0"/>
              </a:rPr>
              <a:t>, deixando de conhecer, no entanto, por traduzir matéria infraconstitucional, o pleito concernente à pretendida compensação tributária, aplicando à verba honorária a Súmula 512/STF, reafirmada pelo art. 25 da Lei nº 12.016/2009, e fixava a seguinte tese (tema 118 da repercussão geral): </a:t>
            </a:r>
            <a:r>
              <a:rPr lang="pt-BR" sz="1900" b="1" dirty="0">
                <a:solidFill>
                  <a:schemeClr val="tx1"/>
                </a:solidFill>
                <a:latin typeface="Arial" panose="020B0604020202020204" pitchFamily="34" charset="0"/>
                <a:cs typeface="Arial" panose="020B0604020202020204" pitchFamily="34" charset="0"/>
              </a:rPr>
              <a:t>"O valor correspondente ao ISS não integra a base de cálculo das contribuições sociais referentes ao PIS e à COFINS, pelo fato de o ISS qualificar-se como simples ingresso financeiro que meramente transita, sem qualquer caráter de definitividade, pelo patrimônio e pela contabilidade do contribuinte, sob pena de transgressão ao art. 195, I, ‘b’, da Constituição da República (na redação dada pela EC nº 20/98)"</a:t>
            </a:r>
            <a:r>
              <a:rPr lang="pt-BR" sz="1900" dirty="0">
                <a:solidFill>
                  <a:schemeClr val="tx1"/>
                </a:solidFill>
                <a:latin typeface="Arial" panose="020B0604020202020204" pitchFamily="34" charset="0"/>
                <a:cs typeface="Arial" panose="020B0604020202020204" pitchFamily="34" charset="0"/>
              </a:rPr>
              <a:t>, pediu vista dos autos o Ministro Dias Toffoli (Presidente). (24/08/2020, Sessão virtual)</a:t>
            </a:r>
          </a:p>
          <a:p>
            <a:pPr algn="just" defTabSz="447675">
              <a:lnSpc>
                <a:spcPct val="100000"/>
              </a:lnSpc>
              <a:spcBef>
                <a:spcPts val="0"/>
              </a:spcBef>
              <a:spcAft>
                <a:spcPts val="1200"/>
              </a:spcAft>
              <a:buClr>
                <a:schemeClr val="tx1"/>
              </a:buClr>
            </a:pP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98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 BASE DE CÁLCULO DA CPRB</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95120"/>
            <a:ext cx="8304663" cy="386789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Processo: RE 1341464 (Tema 1186), Relator Min. ANDRÉ MENDONÇA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Impacto: R$ 1,3 bilhão em cinco anos, segundo a LDO de 2023</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Tema: O julgamento busca definir se valores relativos ao PIS e COFINS devem ser incluídos na base de cálculo da Contribuição Previdenciária sobre a Receita Bruta (CPRB), da Lei 12.546/11.</a:t>
            </a:r>
          </a:p>
        </p:txBody>
      </p:sp>
    </p:spTree>
    <p:extLst>
      <p:ext uri="{BB962C8B-B14F-4D97-AF65-F5344CB8AC3E}">
        <p14:creationId xmlns:p14="http://schemas.microsoft.com/office/powerpoint/2010/main" val="99646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 BASE DE CÁLCULO DA CPRB</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422400"/>
            <a:ext cx="8304663" cy="5242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CPRB foi instituída em substituição parcial à Contribuição ao INSS patronal, tendo como hipótese de incidência e base de cálculo o auferimento de receita bruta e o montante mensal desta, respectivamente.</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Como a Contribuição patronal só pode incidir sobre o faturamento, que é a receita bruta auferida com a venda das mercadorias, não se podendo utilizar qualquer outra definição para a base de cálculo, sob pena de afronta ao artigo 195, I, da CF, conforme já analisado, bem como ao artigo 110 do CTN. </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Esse recurso teve repercussão geral reconhecida em dezembro de 2021 e ainda não começou a ser julgado. Não há data para inclusão na pauta do Plenário.</a:t>
            </a:r>
          </a:p>
        </p:txBody>
      </p:sp>
    </p:spTree>
    <p:extLst>
      <p:ext uri="{BB962C8B-B14F-4D97-AF65-F5344CB8AC3E}">
        <p14:creationId xmlns:p14="http://schemas.microsoft.com/office/powerpoint/2010/main" val="116545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b="1" dirty="0">
                <a:solidFill>
                  <a:schemeClr val="tx1"/>
                </a:solidFill>
                <a:latin typeface="Arial" panose="020B0604020202020204" pitchFamily="34" charset="0"/>
                <a:cs typeface="Arial" panose="020B0604020202020204" pitchFamily="34" charset="0"/>
              </a:rPr>
              <a:t>Estímulo à judicialização para aqueles contribuintes que não possuíam ações próprias</a:t>
            </a:r>
            <a:r>
              <a:rPr lang="pt-BR" dirty="0">
                <a:solidFill>
                  <a:schemeClr val="tx1"/>
                </a:solidFill>
                <a:latin typeface="Arial" panose="020B0604020202020204" pitchFamily="34" charset="0"/>
                <a:cs typeface="Arial" panose="020B0604020202020204" pitchFamily="34" charset="0"/>
              </a:rPr>
              <a:t>, principalmente após a definição da modulação dos efeitos.</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Créditos pretéritos com indébitos limitados a 17 de março de 2017.</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Definições relevantes para a segurança jurídica:</a:t>
            </a:r>
          </a:p>
          <a:p>
            <a:pPr marL="893763" indent="-457200" algn="just" defTabSz="447675">
              <a:lnSpc>
                <a:spcPct val="100000"/>
              </a:lnSpc>
              <a:spcBef>
                <a:spcPts val="0"/>
              </a:spcBef>
              <a:spcAft>
                <a:spcPts val="1200"/>
              </a:spcAft>
              <a:buClr>
                <a:schemeClr val="tx1"/>
              </a:buClr>
              <a:buFont typeface="+mj-lt"/>
              <a:buAutoNum type="alphaLcParenR"/>
            </a:pPr>
            <a:r>
              <a:rPr lang="pt-BR" sz="2000" dirty="0">
                <a:solidFill>
                  <a:schemeClr val="tx1"/>
                </a:solidFill>
                <a:latin typeface="Arial" panose="020B0604020202020204" pitchFamily="34" charset="0"/>
                <a:cs typeface="Arial" panose="020B0604020202020204" pitchFamily="34" charset="0"/>
              </a:rPr>
              <a:t>Critério de apuração a partir do ICMS </a:t>
            </a:r>
            <a:r>
              <a:rPr lang="pt-BR" sz="2000" i="1" dirty="0">
                <a:solidFill>
                  <a:schemeClr val="tx1"/>
                </a:solidFill>
                <a:latin typeface="Arial" panose="020B0604020202020204" pitchFamily="34" charset="0"/>
                <a:cs typeface="Arial" panose="020B0604020202020204" pitchFamily="34" charset="0"/>
              </a:rPr>
              <a:t>destacado</a:t>
            </a:r>
            <a:r>
              <a:rPr lang="pt-BR" sz="2000" dirty="0">
                <a:solidFill>
                  <a:schemeClr val="tx1"/>
                </a:solidFill>
                <a:latin typeface="Arial" panose="020B0604020202020204" pitchFamily="34" charset="0"/>
                <a:cs typeface="Arial" panose="020B0604020202020204" pitchFamily="34" charset="0"/>
              </a:rPr>
              <a:t> e não aquele recolhido pelo sujeito passivo.</a:t>
            </a:r>
          </a:p>
          <a:p>
            <a:pPr marL="893763" indent="-457200" algn="just" defTabSz="447675">
              <a:lnSpc>
                <a:spcPct val="100000"/>
              </a:lnSpc>
              <a:spcBef>
                <a:spcPts val="0"/>
              </a:spcBef>
              <a:spcAft>
                <a:spcPts val="1200"/>
              </a:spcAft>
              <a:buClr>
                <a:schemeClr val="tx1"/>
              </a:buClr>
              <a:buFont typeface="+mj-lt"/>
              <a:buAutoNum type="alphaLcParenR"/>
            </a:pPr>
            <a:r>
              <a:rPr lang="pt-BR" sz="2000" dirty="0">
                <a:solidFill>
                  <a:schemeClr val="tx1"/>
                </a:solidFill>
                <a:latin typeface="Arial" panose="020B0604020202020204" pitchFamily="34" charset="0"/>
                <a:cs typeface="Arial" panose="020B0604020202020204" pitchFamily="34" charset="0"/>
              </a:rPr>
              <a:t>Apropriação integral do ICMS relativo às </a:t>
            </a:r>
            <a:r>
              <a:rPr lang="pt-BR" sz="2000" i="1" dirty="0">
                <a:solidFill>
                  <a:schemeClr val="tx1"/>
                </a:solidFill>
                <a:latin typeface="Arial" panose="020B0604020202020204" pitchFamily="34" charset="0"/>
                <a:cs typeface="Arial" panose="020B0604020202020204" pitchFamily="34" charset="0"/>
              </a:rPr>
              <a:t>entradas/aquisições</a:t>
            </a:r>
            <a:r>
              <a:rPr lang="pt-BR" sz="2000" dirty="0">
                <a:solidFill>
                  <a:schemeClr val="tx1"/>
                </a:solidFill>
                <a:latin typeface="Arial" panose="020B0604020202020204" pitchFamily="34" charset="0"/>
                <a:cs typeface="Arial" panose="020B0604020202020204" pitchFamily="34" charset="0"/>
              </a:rPr>
              <a:t> para fins de apuração dos créditos de PIS e COFINS.</a:t>
            </a:r>
          </a:p>
          <a:p>
            <a:pPr marL="893763" indent="-457200" algn="just" defTabSz="447675">
              <a:lnSpc>
                <a:spcPct val="100000"/>
              </a:lnSpc>
              <a:spcBef>
                <a:spcPts val="0"/>
              </a:spcBef>
              <a:spcAft>
                <a:spcPts val="1200"/>
              </a:spcAft>
              <a:buClr>
                <a:schemeClr val="tx1"/>
              </a:buClr>
              <a:buFont typeface="+mj-lt"/>
              <a:buAutoNum type="alphaLcParenR"/>
            </a:pPr>
            <a:r>
              <a:rPr lang="pt-BR" sz="2000" dirty="0">
                <a:solidFill>
                  <a:schemeClr val="tx1"/>
                </a:solidFill>
                <a:latin typeface="Arial" panose="020B0604020202020204" pitchFamily="34" charset="0"/>
                <a:cs typeface="Arial" panose="020B0604020202020204" pitchFamily="34" charset="0"/>
              </a:rPr>
              <a:t>Ausência de limitação temporal para 31/12/2014 em face do advento da Lei 12.973/14.</a:t>
            </a:r>
          </a:p>
        </p:txBody>
      </p:sp>
    </p:spTree>
    <p:extLst>
      <p:ext uri="{BB962C8B-B14F-4D97-AF65-F5344CB8AC3E}">
        <p14:creationId xmlns:p14="http://schemas.microsoft.com/office/powerpoint/2010/main" val="262807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Artigos 19, VI e 19-E, III, §1º, da Lei 10.522/2002, a PGFN, expediu o </a:t>
            </a:r>
            <a:r>
              <a:rPr lang="pt-BR" b="1" dirty="0">
                <a:solidFill>
                  <a:schemeClr val="tx1"/>
                </a:solidFill>
                <a:latin typeface="Arial" panose="020B0604020202020204" pitchFamily="34" charset="0"/>
                <a:cs typeface="Arial" panose="020B0604020202020204" pitchFamily="34" charset="0"/>
              </a:rPr>
              <a:t>Parecer SEI 7698/2021/ME</a:t>
            </a:r>
            <a:r>
              <a:rPr lang="pt-BR" dirty="0">
                <a:solidFill>
                  <a:schemeClr val="tx1"/>
                </a:solidFill>
                <a:latin typeface="Arial" panose="020B0604020202020204" pitchFamily="34" charset="0"/>
                <a:cs typeface="Arial" panose="020B0604020202020204" pitchFamily="34" charset="0"/>
              </a:rPr>
              <a:t>:</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“Tese definida em sentido desfavorável à Fazenda Nacional. </a:t>
            </a:r>
            <a:r>
              <a:rPr lang="pt-BR" sz="2000" b="1" dirty="0">
                <a:solidFill>
                  <a:schemeClr val="tx1"/>
                </a:solidFill>
                <a:latin typeface="Arial" panose="020B0604020202020204" pitchFamily="34" charset="0"/>
                <a:cs typeface="Arial" panose="020B0604020202020204" pitchFamily="34" charset="0"/>
              </a:rPr>
              <a:t>Autorização para dispensa de contestar e recorrer e conformação das atividades administrativas</a:t>
            </a:r>
            <a:r>
              <a:rPr lang="pt-BR" sz="2000" dirty="0">
                <a:solidFill>
                  <a:schemeClr val="tx1"/>
                </a:solidFill>
                <a:latin typeface="Arial" panose="020B0604020202020204" pitchFamily="34" charset="0"/>
                <a:cs typeface="Arial" panose="020B0604020202020204" pitchFamily="34" charset="0"/>
              </a:rPr>
              <a:t>.”</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000" dirty="0">
                <a:solidFill>
                  <a:schemeClr val="tx1"/>
                </a:solidFill>
                <a:latin typeface="Arial" panose="020B0604020202020204" pitchFamily="34" charset="0"/>
                <a:cs typeface="Arial" panose="020B0604020202020204" pitchFamily="34" charset="0"/>
              </a:rPr>
              <a:t>“Diante disso, indispensável, ante os valores sopesados por ocasião da análise da modulação de efeitos, que </a:t>
            </a:r>
            <a:r>
              <a:rPr lang="pt-BR" sz="2000" b="1" dirty="0">
                <a:solidFill>
                  <a:schemeClr val="tx1"/>
                </a:solidFill>
                <a:latin typeface="Arial" panose="020B0604020202020204" pitchFamily="34" charset="0"/>
                <a:cs typeface="Arial" panose="020B0604020202020204" pitchFamily="34" charset="0"/>
              </a:rPr>
              <a:t>todos os procedimentos, rotinas e normativos relativos à cobrança do PIS e da COFINS a partir do dia 16 de março de 2017 sejam ajustados, em relação a todos os contribuintes, considerando a inconstitucionalidade da inclusão do ICMS </a:t>
            </a:r>
            <a:r>
              <a:rPr lang="pt-BR" sz="2000" b="1" i="1" dirty="0">
                <a:solidFill>
                  <a:schemeClr val="tx1"/>
                </a:solidFill>
                <a:latin typeface="Arial" panose="020B0604020202020204" pitchFamily="34" charset="0"/>
                <a:cs typeface="Arial" panose="020B0604020202020204" pitchFamily="34" charset="0"/>
              </a:rPr>
              <a:t>destacado</a:t>
            </a:r>
            <a:r>
              <a:rPr lang="pt-BR" sz="2000" b="1" dirty="0">
                <a:solidFill>
                  <a:schemeClr val="tx1"/>
                </a:solidFill>
                <a:latin typeface="Arial" panose="020B0604020202020204" pitchFamily="34" charset="0"/>
                <a:cs typeface="Arial" panose="020B0604020202020204" pitchFamily="34" charset="0"/>
              </a:rPr>
              <a:t> em notas fiscais na base de cálculo dos referidos tributos</a:t>
            </a:r>
            <a:r>
              <a:rPr lang="pt-BR" sz="2000" dirty="0">
                <a:solidFill>
                  <a:schemeClr val="tx1"/>
                </a:solidFill>
                <a:latin typeface="Arial" panose="020B0604020202020204" pitchFamily="34" charset="0"/>
                <a:cs typeface="Arial" panose="020B0604020202020204" pitchFamily="34" charset="0"/>
              </a:rPr>
              <a:t>.”</a:t>
            </a:r>
            <a:endParaRPr lang="pt-BR"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2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Ainda assim, o Poder Judiciário tem sido acionado para garantia de direitos creditórios pretéritos:</a:t>
            </a:r>
          </a:p>
          <a:p>
            <a:pPr marL="355600" algn="just" defTabSz="447675">
              <a:lnSpc>
                <a:spcPct val="100000"/>
              </a:lnSpc>
              <a:spcBef>
                <a:spcPts val="0"/>
              </a:spcBef>
              <a:spcAft>
                <a:spcPts val="1200"/>
              </a:spcAft>
              <a:buClr>
                <a:schemeClr val="tx1"/>
              </a:buClr>
            </a:pPr>
            <a:r>
              <a:rPr lang="pt-BR" sz="2000" dirty="0">
                <a:solidFill>
                  <a:schemeClr val="tx1"/>
                </a:solidFill>
                <a:latin typeface="Arial" panose="020B0604020202020204" pitchFamily="34" charset="0"/>
                <a:cs typeface="Arial" panose="020B0604020202020204" pitchFamily="34" charset="0"/>
              </a:rPr>
              <a:t>CONTRIBUIÇÃO PARA O PIS. CONTRIBUIÇÃO PARA O FINANCIAMENTO DA SEGURIDADE SOCIAL (COFINS). INCLUSÃO DO ICMS NA BASE DE CÁLCULO. TEMA STF Nº 69. INTERESSE PROCESSUAL. </a:t>
            </a:r>
            <a:r>
              <a:rPr lang="pt-BR" sz="2000" b="1" dirty="0">
                <a:solidFill>
                  <a:schemeClr val="tx1"/>
                </a:solidFill>
                <a:latin typeface="Arial" panose="020B0604020202020204" pitchFamily="34" charset="0"/>
                <a:cs typeface="Arial" panose="020B0604020202020204" pitchFamily="34" charset="0"/>
              </a:rPr>
              <a:t>O fato de a pretensão formulada em juízo pelo contribuinte não poder ser reconhecida administrativamente em toda a sua extensão caracteriza o interesse processual da parte impetrante</a:t>
            </a:r>
            <a:r>
              <a:rPr lang="pt-BR" sz="2000" dirty="0">
                <a:solidFill>
                  <a:schemeClr val="tx1"/>
                </a:solidFill>
                <a:latin typeface="Arial" panose="020B0604020202020204" pitchFamily="34" charset="0"/>
                <a:cs typeface="Arial" panose="020B0604020202020204" pitchFamily="34" charset="0"/>
              </a:rPr>
              <a:t>.  (TRF4, AC 5001512-61.2022.4.04.7000, SEGUNDA TURMA, Relator RÔMULO PIZZOLATTI, juntado aos autos em 08/03/2023)</a:t>
            </a:r>
          </a:p>
          <a:p>
            <a:pPr marL="355600" algn="just" defTabSz="447675">
              <a:lnSpc>
                <a:spcPct val="100000"/>
              </a:lnSpc>
              <a:spcBef>
                <a:spcPts val="0"/>
              </a:spcBef>
              <a:spcAft>
                <a:spcPts val="1200"/>
              </a:spcAft>
              <a:buClr>
                <a:schemeClr val="tx1"/>
              </a:buClr>
            </a:pPr>
            <a:r>
              <a:rPr lang="pt-BR" sz="1600" dirty="0">
                <a:solidFill>
                  <a:schemeClr val="tx1"/>
                </a:solidFill>
                <a:latin typeface="Arial" panose="020B0604020202020204" pitchFamily="34" charset="0"/>
                <a:cs typeface="Arial" panose="020B0604020202020204" pitchFamily="34" charset="0"/>
              </a:rPr>
              <a:t>Voto: </a:t>
            </a:r>
            <a:r>
              <a:rPr lang="pt-BR" sz="1600" i="1" dirty="0">
                <a:solidFill>
                  <a:schemeClr val="tx1"/>
                </a:solidFill>
                <a:latin typeface="Arial" panose="020B0604020202020204" pitchFamily="34" charset="0"/>
                <a:cs typeface="Arial" panose="020B0604020202020204" pitchFamily="34" charset="0"/>
              </a:rPr>
              <a:t>“Sinale-se que, para aferir o interesse processual da impetrante (na modalidade necessidade), não cabe analisar se lhe assiste razão ao pedir a compensação dos valores recolhidos a mais nos 05 anos anteriores à impetração do mandado de segurança, porquanto essa questão constitui o próprio mérito da demanda. No caso em exame, a pretensão da impetrante não pode ser reconhecida administrativamente em toda a sua extensão, o que caracteriza o interesse processual, daí porque não era o caso de julgar-se extinto o processo sem resolução do mérito.”</a:t>
            </a:r>
            <a:r>
              <a:rPr lang="pt-BR" sz="1600" dirty="0">
                <a:solidFill>
                  <a:schemeClr val="tx1"/>
                </a:solidFill>
                <a:latin typeface="Arial" panose="020B0604020202020204" pitchFamily="34" charset="0"/>
                <a:cs typeface="Arial" panose="020B0604020202020204" pitchFamily="34" charset="0"/>
              </a:rPr>
              <a:t> </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15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b="1" dirty="0">
                <a:solidFill>
                  <a:schemeClr val="tx1"/>
                </a:solidFill>
                <a:latin typeface="Arial" panose="020B0604020202020204" pitchFamily="34" charset="0"/>
                <a:cs typeface="Arial" panose="020B0604020202020204" pitchFamily="34" charset="0"/>
              </a:rPr>
              <a:t>Trava legal às compensações dos indébitos pretéritos</a:t>
            </a:r>
            <a:r>
              <a:rPr lang="pt-BR" dirty="0">
                <a:solidFill>
                  <a:schemeClr val="tx1"/>
                </a:solidFill>
                <a:latin typeface="Arial" panose="020B0604020202020204" pitchFamily="34" charset="0"/>
                <a:cs typeface="Arial" panose="020B0604020202020204" pitchFamily="34" charset="0"/>
              </a:rPr>
              <a:t>, criando insegurança jurídica para contribuintes que têm ações próprias transitadas em julgado.</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Previsão do artigo 74, §3º, VII, da Lei 9.430/1996, com a alteração promovida pelo artigo 6º, da Lei 13.670/2018, impondo a vedação à compensação do crédito objeto de pedido de restituição ou ressarcimento e o crédito informado em declaração de compensação cuja confirmação de liquidez e certeza esteja sob procedimento fiscal.</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Impossibilidade da transmissão das Declarações de Compensação.</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i="1" dirty="0">
                <a:solidFill>
                  <a:schemeClr val="tx1"/>
                </a:solidFill>
                <a:latin typeface="Arial" panose="020B0604020202020204" pitchFamily="34" charset="0"/>
                <a:cs typeface="Arial" panose="020B0604020202020204" pitchFamily="34" charset="0"/>
              </a:rPr>
              <a:t>“Força tarefa” </a:t>
            </a:r>
            <a:r>
              <a:rPr lang="pt-BR" dirty="0">
                <a:solidFill>
                  <a:schemeClr val="tx1"/>
                </a:solidFill>
                <a:latin typeface="Arial" panose="020B0604020202020204" pitchFamily="34" charset="0"/>
                <a:cs typeface="Arial" panose="020B0604020202020204" pitchFamily="34" charset="0"/>
              </a:rPr>
              <a:t>RFB.</a:t>
            </a:r>
            <a:endParaRPr lang="pt-BR"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35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b="1" dirty="0">
                <a:solidFill>
                  <a:schemeClr val="tx1"/>
                </a:solidFill>
                <a:latin typeface="Arial" panose="020B0604020202020204" pitchFamily="34" charset="0"/>
                <a:cs typeface="Arial" panose="020B0604020202020204" pitchFamily="34" charset="0"/>
              </a:rPr>
              <a:t>Compensação </a:t>
            </a:r>
            <a:r>
              <a:rPr lang="pt-BR" b="1" i="1" dirty="0">
                <a:solidFill>
                  <a:schemeClr val="tx1"/>
                </a:solidFill>
                <a:latin typeface="Arial" panose="020B0604020202020204" pitchFamily="34" charset="0"/>
                <a:cs typeface="Arial" panose="020B0604020202020204" pitchFamily="34" charset="0"/>
              </a:rPr>
              <a:t>cruzada</a:t>
            </a:r>
            <a:r>
              <a:rPr lang="pt-BR" b="1" dirty="0">
                <a:solidFill>
                  <a:schemeClr val="tx1"/>
                </a:solidFill>
                <a:latin typeface="Arial" panose="020B0604020202020204" pitchFamily="34" charset="0"/>
                <a:cs typeface="Arial" panose="020B0604020202020204" pitchFamily="34" charset="0"/>
              </a:rPr>
              <a:t> dos créditos decorrentes do Tema 69 com contribuições previdenciárias</a:t>
            </a:r>
            <a:r>
              <a:rPr lang="pt-BR" dirty="0">
                <a:solidFill>
                  <a:schemeClr val="tx1"/>
                </a:solidFill>
                <a:latin typeface="Arial" panose="020B0604020202020204" pitchFamily="34" charset="0"/>
                <a:cs typeface="Arial" panose="020B0604020202020204" pitchFamily="34" charset="0"/>
              </a:rPr>
              <a:t>, mesmo após a implantação do </a:t>
            </a:r>
            <a:r>
              <a:rPr lang="pt-BR" dirty="0" err="1">
                <a:solidFill>
                  <a:schemeClr val="tx1"/>
                </a:solidFill>
                <a:latin typeface="Arial" panose="020B0604020202020204" pitchFamily="34" charset="0"/>
                <a:cs typeface="Arial" panose="020B0604020202020204" pitchFamily="34" charset="0"/>
              </a:rPr>
              <a:t>eSocial</a:t>
            </a:r>
            <a:r>
              <a:rPr lang="pt-BR" dirty="0">
                <a:solidFill>
                  <a:schemeClr val="tx1"/>
                </a:solidFill>
                <a:latin typeface="Arial" panose="020B0604020202020204" pitchFamily="34" charset="0"/>
                <a:cs typeface="Arial" panose="020B0604020202020204" pitchFamily="34" charset="0"/>
              </a:rPr>
              <a:t>.</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Lei 13.670/18, alterou a redação originária da Lei 11.457/2007, inserindo no seu texto o disposto pelos artigos 26 e 26-A:</a:t>
            </a:r>
          </a:p>
          <a:p>
            <a:pPr marL="720725" algn="just" defTabSz="447675">
              <a:lnSpc>
                <a:spcPct val="100000"/>
              </a:lnSpc>
              <a:spcBef>
                <a:spcPts val="0"/>
              </a:spcBef>
              <a:spcAft>
                <a:spcPts val="1200"/>
              </a:spcAft>
              <a:buClr>
                <a:schemeClr val="tx1"/>
              </a:buClr>
            </a:pPr>
            <a:r>
              <a:rPr lang="pt-BR" sz="1800" dirty="0">
                <a:solidFill>
                  <a:schemeClr val="tx1"/>
                </a:solidFill>
                <a:latin typeface="Arial" panose="020B0604020202020204" pitchFamily="34" charset="0"/>
                <a:cs typeface="Arial" panose="020B0604020202020204" pitchFamily="34" charset="0"/>
              </a:rPr>
              <a:t>§1º </a:t>
            </a:r>
            <a:r>
              <a:rPr lang="pt-BR" sz="1800" b="1" dirty="0">
                <a:solidFill>
                  <a:schemeClr val="tx1"/>
                </a:solidFill>
                <a:latin typeface="Arial" panose="020B0604020202020204" pitchFamily="34" charset="0"/>
                <a:cs typeface="Arial" panose="020B0604020202020204" pitchFamily="34" charset="0"/>
              </a:rPr>
              <a:t>Não poderão ser objeto da compensação</a:t>
            </a:r>
            <a:r>
              <a:rPr lang="pt-BR" sz="1800" dirty="0">
                <a:solidFill>
                  <a:schemeClr val="tx1"/>
                </a:solidFill>
                <a:latin typeface="Arial" panose="020B0604020202020204" pitchFamily="34" charset="0"/>
                <a:cs typeface="Arial" panose="020B0604020202020204" pitchFamily="34" charset="0"/>
              </a:rPr>
              <a:t> de que trata o inciso I do caput deste artigo:</a:t>
            </a:r>
          </a:p>
          <a:p>
            <a:pPr marL="720725" algn="just" defTabSz="447675">
              <a:lnSpc>
                <a:spcPct val="100000"/>
              </a:lnSpc>
              <a:spcBef>
                <a:spcPts val="0"/>
              </a:spcBef>
              <a:spcAft>
                <a:spcPts val="1200"/>
              </a:spcAft>
              <a:buClr>
                <a:schemeClr val="tx1"/>
              </a:buClr>
            </a:pPr>
            <a:r>
              <a:rPr lang="pt-BR" sz="1800" dirty="0">
                <a:solidFill>
                  <a:schemeClr val="tx1"/>
                </a:solidFill>
                <a:latin typeface="Arial" panose="020B0604020202020204" pitchFamily="34" charset="0"/>
                <a:cs typeface="Arial" panose="020B0604020202020204" pitchFamily="34" charset="0"/>
              </a:rPr>
              <a:t>I - </a:t>
            </a:r>
            <a:r>
              <a:rPr lang="pt-BR" sz="1800" b="1" dirty="0">
                <a:solidFill>
                  <a:schemeClr val="tx1"/>
                </a:solidFill>
                <a:latin typeface="Arial" panose="020B0604020202020204" pitchFamily="34" charset="0"/>
                <a:cs typeface="Arial" panose="020B0604020202020204" pitchFamily="34" charset="0"/>
              </a:rPr>
              <a:t>o débito das contribuições</a:t>
            </a:r>
            <a:r>
              <a:rPr lang="pt-BR" sz="1800" dirty="0">
                <a:solidFill>
                  <a:schemeClr val="tx1"/>
                </a:solidFill>
                <a:latin typeface="Arial" panose="020B0604020202020204" pitchFamily="34" charset="0"/>
                <a:cs typeface="Arial" panose="020B0604020202020204" pitchFamily="34" charset="0"/>
              </a:rPr>
              <a:t> a que se referem os </a:t>
            </a:r>
            <a:r>
              <a:rPr lang="pt-BR" sz="1800" dirty="0" err="1">
                <a:solidFill>
                  <a:schemeClr val="tx1"/>
                </a:solidFill>
                <a:latin typeface="Arial" panose="020B0604020202020204" pitchFamily="34" charset="0"/>
                <a:cs typeface="Arial" panose="020B0604020202020204" pitchFamily="34" charset="0"/>
              </a:rPr>
              <a:t>arts</a:t>
            </a:r>
            <a:r>
              <a:rPr lang="pt-BR" sz="1800" dirty="0">
                <a:solidFill>
                  <a:schemeClr val="tx1"/>
                </a:solidFill>
                <a:latin typeface="Arial" panose="020B0604020202020204" pitchFamily="34" charset="0"/>
                <a:cs typeface="Arial" panose="020B0604020202020204" pitchFamily="34" charset="0"/>
              </a:rPr>
              <a:t>. 2º e 3º desta Lei:</a:t>
            </a:r>
          </a:p>
          <a:p>
            <a:pPr marL="720725" algn="just" defTabSz="447675">
              <a:lnSpc>
                <a:spcPct val="100000"/>
              </a:lnSpc>
              <a:spcBef>
                <a:spcPts val="0"/>
              </a:spcBef>
              <a:spcAft>
                <a:spcPts val="1200"/>
              </a:spcAft>
              <a:buClr>
                <a:schemeClr val="tx1"/>
              </a:buClr>
            </a:pPr>
            <a:r>
              <a:rPr lang="pt-BR" sz="1800" dirty="0">
                <a:solidFill>
                  <a:schemeClr val="tx1"/>
                </a:solidFill>
                <a:latin typeface="Arial" panose="020B0604020202020204" pitchFamily="34" charset="0"/>
                <a:cs typeface="Arial" panose="020B0604020202020204" pitchFamily="34" charset="0"/>
              </a:rPr>
              <a:t>(...)</a:t>
            </a:r>
          </a:p>
          <a:p>
            <a:pPr marL="720725" algn="just" defTabSz="447675">
              <a:lnSpc>
                <a:spcPct val="100000"/>
              </a:lnSpc>
              <a:spcBef>
                <a:spcPts val="0"/>
              </a:spcBef>
              <a:spcAft>
                <a:spcPts val="1200"/>
              </a:spcAft>
              <a:buClr>
                <a:schemeClr val="tx1"/>
              </a:buClr>
            </a:pPr>
            <a:r>
              <a:rPr lang="pt-BR" sz="1800" dirty="0">
                <a:solidFill>
                  <a:schemeClr val="tx1"/>
                </a:solidFill>
                <a:latin typeface="Arial" panose="020B0604020202020204" pitchFamily="34" charset="0"/>
                <a:cs typeface="Arial" panose="020B0604020202020204" pitchFamily="34" charset="0"/>
              </a:rPr>
              <a:t>b) </a:t>
            </a:r>
            <a:r>
              <a:rPr lang="pt-BR" sz="1800" b="1" dirty="0">
                <a:solidFill>
                  <a:schemeClr val="tx1"/>
                </a:solidFill>
                <a:latin typeface="Arial" panose="020B0604020202020204" pitchFamily="34" charset="0"/>
                <a:cs typeface="Arial" panose="020B0604020202020204" pitchFamily="34" charset="0"/>
              </a:rPr>
              <a:t>relativo a período de apuração posterior à utilização do </a:t>
            </a:r>
            <a:r>
              <a:rPr lang="pt-BR" sz="1800" b="1" dirty="0" err="1">
                <a:solidFill>
                  <a:schemeClr val="tx1"/>
                </a:solidFill>
                <a:latin typeface="Arial" panose="020B0604020202020204" pitchFamily="34" charset="0"/>
                <a:cs typeface="Arial" panose="020B0604020202020204" pitchFamily="34" charset="0"/>
              </a:rPr>
              <a:t>eSocial</a:t>
            </a:r>
            <a:r>
              <a:rPr lang="pt-BR" sz="1800" b="1" dirty="0">
                <a:solidFill>
                  <a:schemeClr val="tx1"/>
                </a:solidFill>
                <a:latin typeface="Arial" panose="020B0604020202020204" pitchFamily="34" charset="0"/>
                <a:cs typeface="Arial" panose="020B0604020202020204" pitchFamily="34" charset="0"/>
              </a:rPr>
              <a:t> com crédito dos demais tributos administrados pela Secretaria da Receita Federal do Brasil concernente a período de apuração anterior à utilização do </a:t>
            </a:r>
            <a:r>
              <a:rPr lang="pt-BR" sz="1800" b="1" dirty="0" err="1">
                <a:solidFill>
                  <a:schemeClr val="tx1"/>
                </a:solidFill>
                <a:latin typeface="Arial" panose="020B0604020202020204" pitchFamily="34" charset="0"/>
                <a:cs typeface="Arial" panose="020B0604020202020204" pitchFamily="34" charset="0"/>
              </a:rPr>
              <a:t>eSocial</a:t>
            </a:r>
            <a:r>
              <a:rPr lang="pt-BR" sz="1800" b="1" dirty="0">
                <a:solidFill>
                  <a:schemeClr val="tx1"/>
                </a:solidFill>
                <a:latin typeface="Arial" panose="020B0604020202020204" pitchFamily="34" charset="0"/>
                <a:cs typeface="Arial" panose="020B0604020202020204" pitchFamily="34" charset="0"/>
              </a:rPr>
              <a:t> para apuração das referidas contribuições</a:t>
            </a:r>
            <a:r>
              <a:rPr lang="pt-BR" sz="1800" dirty="0">
                <a:solidFill>
                  <a:schemeClr val="tx1"/>
                </a:solidFill>
                <a:latin typeface="Arial" panose="020B0604020202020204" pitchFamily="34" charset="0"/>
                <a:cs typeface="Arial" panose="020B0604020202020204" pitchFamily="34" charset="0"/>
              </a:rPr>
              <a:t>;</a:t>
            </a:r>
          </a:p>
          <a:p>
            <a:pPr algn="just" defTabSz="447675">
              <a:lnSpc>
                <a:spcPct val="100000"/>
              </a:lnSpc>
              <a:spcBef>
                <a:spcPts val="0"/>
              </a:spcBef>
              <a:spcAft>
                <a:spcPts val="1200"/>
              </a:spcAft>
              <a:buClr>
                <a:schemeClr val="tx1"/>
              </a:buClr>
            </a:pPr>
            <a:endParaRPr lang="pt-BR" dirty="0">
              <a:solidFill>
                <a:schemeClr val="tx1"/>
              </a:solidFill>
              <a:latin typeface="Arial" panose="020B0604020202020204" pitchFamily="34" charset="0"/>
              <a:cs typeface="Arial" panose="020B0604020202020204" pitchFamily="34" charset="0"/>
            </a:endParaRPr>
          </a:p>
          <a:p>
            <a:pPr marL="342900" indent="-342900" algn="just" defTabSz="447675">
              <a:lnSpc>
                <a:spcPct val="100000"/>
              </a:lnSpc>
              <a:spcBef>
                <a:spcPts val="0"/>
              </a:spcBef>
              <a:spcAft>
                <a:spcPts val="1200"/>
              </a:spcAft>
              <a:buClr>
                <a:schemeClr val="tx1"/>
              </a:buClr>
              <a:buFont typeface="Arial" panose="020B0604020202020204" pitchFamily="34" charset="0"/>
              <a:buChar char="•"/>
            </a:pPr>
            <a:endParaRPr lang="pt-BR" dirty="0">
              <a:solidFill>
                <a:schemeClr val="tx1"/>
              </a:solidFill>
              <a:latin typeface="Arial" panose="020B0604020202020204" pitchFamily="34" charset="0"/>
              <a:cs typeface="Arial" panose="020B0604020202020204" pitchFamily="34" charset="0"/>
            </a:endParaRPr>
          </a:p>
          <a:p>
            <a:pPr marL="342900" indent="-342900" algn="just" defTabSz="447675">
              <a:lnSpc>
                <a:spcPct val="100000"/>
              </a:lnSpc>
              <a:spcBef>
                <a:spcPts val="0"/>
              </a:spcBef>
              <a:spcAft>
                <a:spcPts val="1200"/>
              </a:spcAft>
              <a:buClr>
                <a:schemeClr val="tx1"/>
              </a:buClr>
              <a:buFont typeface="Arial" panose="020B0604020202020204" pitchFamily="34" charset="0"/>
              <a:buChar char="•"/>
            </a:pP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75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2675852"/>
          </a:xfrm>
        </p:spPr>
        <p:txBody>
          <a:bodyPr/>
          <a:lstStyle/>
          <a:p>
            <a:pPr algn="ctr">
              <a:spcBef>
                <a:spcPts val="1200"/>
              </a:spcBef>
              <a:spcAft>
                <a:spcPts val="600"/>
              </a:spcAft>
            </a:pPr>
            <a:br>
              <a:rPr lang="pt-BR" b="0" dirty="0">
                <a:solidFill>
                  <a:schemeClr val="tx1"/>
                </a:solidFill>
                <a:latin typeface="Franklin Gothic Demi" panose="020B0703020102020204" pitchFamily="34" charset="0"/>
                <a:cs typeface="Calibri Light" panose="020F0302020204030204" pitchFamily="34" charset="0"/>
              </a:rPr>
            </a:br>
            <a:br>
              <a:rPr lang="pt-BR" b="0" dirty="0">
                <a:solidFill>
                  <a:schemeClr val="tx1"/>
                </a:solidFill>
                <a:latin typeface="Franklin Gothic Demi" panose="020B0703020102020204" pitchFamily="34" charset="0"/>
                <a:cs typeface="Calibri Light" panose="020F0302020204030204" pitchFamily="34" charset="0"/>
              </a:rPr>
            </a:br>
            <a:r>
              <a:rPr lang="pt-BR" b="0" dirty="0">
                <a:solidFill>
                  <a:schemeClr val="tx1"/>
                </a:solidFill>
                <a:latin typeface="Franklin Gothic Demi" panose="020B0703020102020204" pitchFamily="34" charset="0"/>
                <a:cs typeface="Calibri Light" panose="020F0302020204030204" pitchFamily="34" charset="0"/>
              </a:rPr>
              <a:t>A REDEFINIÇÃO DAS BASES TRIBUTÁRIAS:</a:t>
            </a:r>
            <a:br>
              <a:rPr lang="pt-BR" b="0" dirty="0">
                <a:solidFill>
                  <a:schemeClr val="tx1"/>
                </a:solidFill>
                <a:latin typeface="Franklin Gothic Demi" panose="020B0703020102020204" pitchFamily="34" charset="0"/>
                <a:cs typeface="Calibri Light" panose="020F0302020204030204" pitchFamily="34" charset="0"/>
              </a:rPr>
            </a:br>
            <a:r>
              <a:rPr lang="pt-BR" b="0" dirty="0">
                <a:solidFill>
                  <a:schemeClr val="tx1"/>
                </a:solidFill>
                <a:latin typeface="Franklin Gothic Demi" panose="020B0703020102020204" pitchFamily="34" charset="0"/>
                <a:cs typeface="Calibri Light" panose="020F0302020204030204" pitchFamily="34" charset="0"/>
              </a:rPr>
              <a:t>TENDÊNCIAS DAS “TESES FILHOTES”</a:t>
            </a:r>
            <a:br>
              <a:rPr lang="pt-BR" b="0" dirty="0">
                <a:solidFill>
                  <a:schemeClr val="tx1"/>
                </a:solidFill>
                <a:latin typeface="Franklin Gothic Demi" panose="020B0703020102020204" pitchFamily="34" charset="0"/>
                <a:cs typeface="Calibri Light" panose="020F0302020204030204" pitchFamily="34" charset="0"/>
              </a:rPr>
            </a:br>
            <a:r>
              <a:rPr lang="pt-BR" b="0" dirty="0">
                <a:solidFill>
                  <a:schemeClr val="tx1"/>
                </a:solidFill>
                <a:latin typeface="Franklin Gothic Demi" panose="020B0703020102020204" pitchFamily="34" charset="0"/>
                <a:cs typeface="Calibri Light" panose="020F0302020204030204" pitchFamily="34" charset="0"/>
              </a:rPr>
              <a:t>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2032000"/>
            <a:ext cx="8304663" cy="4386053"/>
          </a:xfrm>
        </p:spPr>
        <p:txBody>
          <a:bodyPr/>
          <a:lstStyle/>
          <a:p>
            <a:pPr algn="just" defTabSz="447675">
              <a:lnSpc>
                <a:spcPct val="100000"/>
              </a:lnSpc>
              <a:spcBef>
                <a:spcPts val="0"/>
              </a:spcBef>
              <a:spcAft>
                <a:spcPts val="1200"/>
              </a:spcAft>
              <a:buClr>
                <a:schemeClr val="tx1"/>
              </a:buClr>
            </a:pPr>
            <a:endParaRPr lang="pt-BR" sz="2000" b="1" dirty="0">
              <a:solidFill>
                <a:schemeClr val="tx1"/>
              </a:solidFill>
              <a:latin typeface="Arial" panose="020B0604020202020204" pitchFamily="34" charset="0"/>
              <a:cs typeface="Arial" panose="020B0604020202020204" pitchFamily="34" charset="0"/>
            </a:endParaRPr>
          </a:p>
          <a:p>
            <a:pPr algn="just" defTabSz="447675">
              <a:lnSpc>
                <a:spcPct val="100000"/>
              </a:lnSpc>
              <a:spcBef>
                <a:spcPts val="0"/>
              </a:spcBef>
              <a:spcAft>
                <a:spcPts val="1200"/>
              </a:spcAft>
              <a:buClr>
                <a:schemeClr val="tx1"/>
              </a:buClr>
            </a:pPr>
            <a:endParaRPr lang="pt-BR" sz="2800" b="1" dirty="0">
              <a:solidFill>
                <a:schemeClr val="tx1"/>
              </a:solidFill>
              <a:latin typeface="Arial" panose="020B0604020202020204" pitchFamily="34" charset="0"/>
              <a:cs typeface="Arial" panose="020B0604020202020204" pitchFamily="34" charset="0"/>
            </a:endParaRPr>
          </a:p>
          <a:p>
            <a:pPr algn="ctr" defTabSz="447675">
              <a:lnSpc>
                <a:spcPct val="100000"/>
              </a:lnSpc>
              <a:spcBef>
                <a:spcPts val="0"/>
              </a:spcBef>
              <a:spcAft>
                <a:spcPts val="1200"/>
              </a:spcAft>
              <a:buClr>
                <a:schemeClr val="tx1"/>
              </a:buClr>
            </a:pPr>
            <a:r>
              <a:rPr lang="pt-BR" sz="2800" dirty="0">
                <a:solidFill>
                  <a:schemeClr val="tx1"/>
                </a:solidFill>
                <a:latin typeface="Arial" panose="020B0604020202020204" pitchFamily="34" charset="0"/>
                <a:cs typeface="Arial" panose="020B0604020202020204" pitchFamily="34" charset="0"/>
              </a:rPr>
              <a:t>Fabio Artigas Grillo</a:t>
            </a:r>
          </a:p>
          <a:p>
            <a:pPr algn="ctr" defTabSz="447675">
              <a:lnSpc>
                <a:spcPct val="100000"/>
              </a:lnSpc>
              <a:spcBef>
                <a:spcPts val="0"/>
              </a:spcBef>
              <a:spcAft>
                <a:spcPts val="1200"/>
              </a:spcAft>
              <a:buClr>
                <a:schemeClr val="tx1"/>
              </a:buClr>
            </a:pPr>
            <a:r>
              <a:rPr lang="pt-BR" sz="2000" dirty="0">
                <a:solidFill>
                  <a:schemeClr val="tx1"/>
                </a:solidFill>
                <a:latin typeface="Arial" panose="020B0604020202020204" pitchFamily="34" charset="0"/>
                <a:cs typeface="Arial" panose="020B0604020202020204" pitchFamily="34" charset="0"/>
              </a:rPr>
              <a:t>Recife, 10 de março de 2023</a:t>
            </a:r>
          </a:p>
        </p:txBody>
      </p:sp>
    </p:spTree>
    <p:extLst>
      <p:ext uri="{BB962C8B-B14F-4D97-AF65-F5344CB8AC3E}">
        <p14:creationId xmlns:p14="http://schemas.microsoft.com/office/powerpoint/2010/main" val="426212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300" b="1" dirty="0">
                <a:solidFill>
                  <a:schemeClr val="tx1"/>
                </a:solidFill>
                <a:latin typeface="Arial" panose="020B0604020202020204" pitchFamily="34" charset="0"/>
                <a:cs typeface="Arial" panose="020B0604020202020204" pitchFamily="34" charset="0"/>
              </a:rPr>
              <a:t>Compensação </a:t>
            </a:r>
            <a:r>
              <a:rPr lang="pt-BR" sz="2300" b="1" i="1" dirty="0">
                <a:solidFill>
                  <a:schemeClr val="tx1"/>
                </a:solidFill>
                <a:latin typeface="Arial" panose="020B0604020202020204" pitchFamily="34" charset="0"/>
                <a:cs typeface="Arial" panose="020B0604020202020204" pitchFamily="34" charset="0"/>
              </a:rPr>
              <a:t>cruzada</a:t>
            </a:r>
            <a:r>
              <a:rPr lang="pt-BR" sz="2300" b="1" dirty="0">
                <a:solidFill>
                  <a:schemeClr val="tx1"/>
                </a:solidFill>
                <a:latin typeface="Arial" panose="020B0604020202020204" pitchFamily="34" charset="0"/>
                <a:cs typeface="Arial" panose="020B0604020202020204" pitchFamily="34" charset="0"/>
              </a:rPr>
              <a:t> dos créditos decorrentes do Tema 69 com contribuições previdenciárias</a:t>
            </a:r>
            <a:r>
              <a:rPr lang="pt-BR" sz="2300" dirty="0">
                <a:solidFill>
                  <a:schemeClr val="tx1"/>
                </a:solidFill>
                <a:latin typeface="Arial" panose="020B0604020202020204" pitchFamily="34" charset="0"/>
                <a:cs typeface="Arial" panose="020B0604020202020204" pitchFamily="34" charset="0"/>
              </a:rPr>
              <a:t>, mesmo após a implantação do </a:t>
            </a:r>
            <a:r>
              <a:rPr lang="pt-BR" sz="2300" dirty="0" err="1">
                <a:solidFill>
                  <a:schemeClr val="tx1"/>
                </a:solidFill>
                <a:latin typeface="Arial" panose="020B0604020202020204" pitchFamily="34" charset="0"/>
                <a:cs typeface="Arial" panose="020B0604020202020204" pitchFamily="34" charset="0"/>
              </a:rPr>
              <a:t>eSocial</a:t>
            </a:r>
            <a:r>
              <a:rPr lang="pt-BR" sz="2300" dirty="0">
                <a:solidFill>
                  <a:schemeClr val="tx1"/>
                </a:solidFill>
                <a:latin typeface="Arial" panose="020B0604020202020204" pitchFamily="34" charset="0"/>
                <a:cs typeface="Arial" panose="020B0604020202020204" pitchFamily="34" charset="0"/>
              </a:rPr>
              <a:t>.</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100" dirty="0">
                <a:solidFill>
                  <a:schemeClr val="tx1"/>
                </a:solidFill>
                <a:latin typeface="Arial" panose="020B0604020202020204" pitchFamily="34" charset="0"/>
                <a:cs typeface="Arial" panose="020B0604020202020204" pitchFamily="34" charset="0"/>
              </a:rPr>
              <a:t>Questão da necessidade de que os créditos compensáveis tenham certidão de trânsito em julgado (artigo 171-A CTN): risco de </a:t>
            </a:r>
            <a:r>
              <a:rPr lang="pt-BR" sz="2100" i="1" dirty="0">
                <a:solidFill>
                  <a:schemeClr val="tx1"/>
                </a:solidFill>
                <a:latin typeface="Arial" panose="020B0604020202020204" pitchFamily="34" charset="0"/>
                <a:cs typeface="Arial" panose="020B0604020202020204" pitchFamily="34" charset="0"/>
              </a:rPr>
              <a:t>compensação “não declarada” </a:t>
            </a:r>
            <a:r>
              <a:rPr lang="pt-BR" sz="2100" dirty="0">
                <a:solidFill>
                  <a:schemeClr val="tx1"/>
                </a:solidFill>
                <a:latin typeface="Arial" panose="020B0604020202020204" pitchFamily="34" charset="0"/>
                <a:cs typeface="Arial" panose="020B0604020202020204" pitchFamily="34" charset="0"/>
              </a:rPr>
              <a:t>(cf. artigo 74 da Lei 9.430/96).</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100" dirty="0">
                <a:solidFill>
                  <a:schemeClr val="tx1"/>
                </a:solidFill>
                <a:latin typeface="Arial" panose="020B0604020202020204" pitchFamily="34" charset="0"/>
                <a:cs typeface="Arial" panose="020B0604020202020204" pitchFamily="34" charset="0"/>
              </a:rPr>
              <a:t>Período de apuração: (i) vinculado aos fatos geradores originários </a:t>
            </a:r>
            <a:r>
              <a:rPr lang="pt-BR" sz="2100" i="1" dirty="0">
                <a:solidFill>
                  <a:schemeClr val="tx1"/>
                </a:solidFill>
                <a:latin typeface="Arial" panose="020B0604020202020204" pitchFamily="34" charset="0"/>
                <a:cs typeface="Arial" panose="020B0604020202020204" pitchFamily="34" charset="0"/>
              </a:rPr>
              <a:t>versus</a:t>
            </a:r>
            <a:r>
              <a:rPr lang="pt-BR" sz="2100" dirty="0">
                <a:solidFill>
                  <a:schemeClr val="tx1"/>
                </a:solidFill>
                <a:latin typeface="Arial" panose="020B0604020202020204" pitchFamily="34" charset="0"/>
                <a:cs typeface="Arial" panose="020B0604020202020204" pitchFamily="34" charset="0"/>
              </a:rPr>
              <a:t> (</a:t>
            </a:r>
            <a:r>
              <a:rPr lang="pt-BR" sz="2100" dirty="0" err="1">
                <a:solidFill>
                  <a:schemeClr val="tx1"/>
                </a:solidFill>
                <a:latin typeface="Arial" panose="020B0604020202020204" pitchFamily="34" charset="0"/>
                <a:cs typeface="Arial" panose="020B0604020202020204" pitchFamily="34" charset="0"/>
              </a:rPr>
              <a:t>ii</a:t>
            </a:r>
            <a:r>
              <a:rPr lang="pt-BR" sz="2100" dirty="0">
                <a:solidFill>
                  <a:schemeClr val="tx1"/>
                </a:solidFill>
                <a:latin typeface="Arial" panose="020B0604020202020204" pitchFamily="34" charset="0"/>
                <a:cs typeface="Arial" panose="020B0604020202020204" pitchFamily="34" charset="0"/>
              </a:rPr>
              <a:t>) aquele no qual tem-se o trânsito em julgado, com a consequente habilitação dos créditos perante o Fisco Federal (IN RFB 2055/2021).</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100" dirty="0">
                <a:solidFill>
                  <a:schemeClr val="tx1"/>
                </a:solidFill>
                <a:latin typeface="Arial" panose="020B0604020202020204" pitchFamily="34" charset="0"/>
                <a:cs typeface="Arial" panose="020B0604020202020204" pitchFamily="34" charset="0"/>
              </a:rPr>
              <a:t>Solução de Consulta COSIT nº 50, de 25 de março de 2021.</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100" dirty="0">
                <a:solidFill>
                  <a:schemeClr val="tx1"/>
                </a:solidFill>
                <a:latin typeface="Arial" panose="020B0604020202020204" pitchFamily="34" charset="0"/>
                <a:cs typeface="Arial" panose="020B0604020202020204" pitchFamily="34" charset="0"/>
              </a:rPr>
              <a:t>Pronunciamento nº 00 do Comitê de Pronunciamentos Contábeis – CPC, no item 89 (ativos reconhecidos em balanço patrimonial amparado em </a:t>
            </a:r>
            <a:r>
              <a:rPr lang="pt-BR" sz="2100" i="1" dirty="0">
                <a:solidFill>
                  <a:schemeClr val="tx1"/>
                </a:solidFill>
                <a:latin typeface="Arial" panose="020B0604020202020204" pitchFamily="34" charset="0"/>
                <a:cs typeface="Arial" panose="020B0604020202020204" pitchFamily="34" charset="0"/>
              </a:rPr>
              <a:t>bases confiáveis</a:t>
            </a:r>
            <a:r>
              <a:rPr lang="pt-BR" sz="2100" dirty="0">
                <a:solidFill>
                  <a:schemeClr val="tx1"/>
                </a:solidFill>
                <a:latin typeface="Arial" panose="020B0604020202020204" pitchFamily="34" charset="0"/>
                <a:cs typeface="Arial" panose="020B0604020202020204" pitchFamily="34" charset="0"/>
              </a:rPr>
              <a:t>), e artigo 5º, caput e parágrafos, do Ato Declaratório Interpretativo SRF nº 25/2003. </a:t>
            </a:r>
          </a:p>
        </p:txBody>
      </p:sp>
    </p:spTree>
    <p:extLst>
      <p:ext uri="{BB962C8B-B14F-4D97-AF65-F5344CB8AC3E}">
        <p14:creationId xmlns:p14="http://schemas.microsoft.com/office/powerpoint/2010/main" val="124456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b="1" dirty="0">
                <a:solidFill>
                  <a:schemeClr val="tx1"/>
                </a:solidFill>
                <a:latin typeface="Arial" panose="020B0604020202020204" pitchFamily="34" charset="0"/>
                <a:cs typeface="Arial" panose="020B0604020202020204" pitchFamily="34" charset="0"/>
              </a:rPr>
              <a:t>Influência do julgamento dos Temas 881 e 889 STF</a:t>
            </a:r>
            <a:r>
              <a:rPr lang="pt-BR" dirty="0">
                <a:solidFill>
                  <a:schemeClr val="tx1"/>
                </a:solidFill>
                <a:latin typeface="Arial" panose="020B0604020202020204" pitchFamily="34" charset="0"/>
                <a:cs typeface="Arial" panose="020B0604020202020204" pitchFamily="34" charset="0"/>
              </a:rPr>
              <a:t>, relativamente à eficácia temporal da coisa julgada em matéria tributária.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Polêmico julgamento encerrado em 8 de fevereiro passado.</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Perspectivas de embargos de declaração para modulação dos efeitos, notadamente em face da mudança de critério jurídico pelo STF em relação à matéria.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b="1" dirty="0">
                <a:solidFill>
                  <a:schemeClr val="tx1"/>
                </a:solidFill>
                <a:latin typeface="Arial" panose="020B0604020202020204" pitchFamily="34" charset="0"/>
                <a:cs typeface="Arial" panose="020B0604020202020204" pitchFamily="34" charset="0"/>
              </a:rPr>
              <a:t>Insegurança jurídica para ações individuais ajuizadas após março de 2017 e transitadas em julgado antes o julgamento definitivo do Tema 69 do STF</a:t>
            </a:r>
            <a:r>
              <a:rPr lang="pt-BR" dirty="0">
                <a:solidFill>
                  <a:schemeClr val="tx1"/>
                </a:solidFill>
                <a:latin typeface="Arial" panose="020B0604020202020204" pitchFamily="34" charset="0"/>
                <a:cs typeface="Arial" panose="020B0604020202020204" pitchFamily="34" charset="0"/>
              </a:rPr>
              <a:t>, por ocasião dos embargos declaratórios (modulação de efeitos e creditamento para exercícios anteriores à referida data). </a:t>
            </a:r>
          </a:p>
        </p:txBody>
      </p:sp>
    </p:spTree>
    <p:extLst>
      <p:ext uri="{BB962C8B-B14F-4D97-AF65-F5344CB8AC3E}">
        <p14:creationId xmlns:p14="http://schemas.microsoft.com/office/powerpoint/2010/main" val="16145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MP 1.159/2023</a:t>
            </a:r>
            <a:r>
              <a:rPr lang="pt-BR" sz="2200" dirty="0">
                <a:solidFill>
                  <a:schemeClr val="tx1"/>
                </a:solidFill>
                <a:latin typeface="Arial" panose="020B0604020202020204" pitchFamily="34" charset="0"/>
                <a:cs typeface="Arial" panose="020B0604020202020204" pitchFamily="34" charset="0"/>
              </a:rPr>
              <a:t>, eis a exposição de motivos:</a:t>
            </a:r>
            <a:endParaRPr lang="pt-BR" sz="2200" b="1" dirty="0">
              <a:solidFill>
                <a:schemeClr val="tx1"/>
              </a:solidFill>
              <a:latin typeface="Arial" panose="020B0604020202020204" pitchFamily="34" charset="0"/>
              <a:cs typeface="Arial" panose="020B0604020202020204" pitchFamily="34" charset="0"/>
            </a:endParaRPr>
          </a:p>
          <a:p>
            <a:pPr marL="355600" algn="just" defTabSz="447675">
              <a:lnSpc>
                <a:spcPct val="100000"/>
              </a:lnSpc>
              <a:spcBef>
                <a:spcPts val="0"/>
              </a:spcBef>
              <a:spcAft>
                <a:spcPts val="600"/>
              </a:spcAft>
              <a:buClr>
                <a:schemeClr val="tx1"/>
              </a:buClr>
            </a:pPr>
            <a:r>
              <a:rPr lang="pt-BR" sz="1600" dirty="0">
                <a:solidFill>
                  <a:schemeClr val="tx1"/>
                </a:solidFill>
                <a:latin typeface="Times New Roman" panose="02020603050405020304" pitchFamily="18" charset="0"/>
                <a:cs typeface="Times New Roman" panose="02020603050405020304" pitchFamily="18" charset="0"/>
              </a:rPr>
              <a:t>“(...) </a:t>
            </a:r>
            <a:r>
              <a:rPr lang="pt-BR" sz="1600" b="1" dirty="0">
                <a:solidFill>
                  <a:schemeClr val="tx1"/>
                </a:solidFill>
                <a:latin typeface="Times New Roman" panose="02020603050405020304" pitchFamily="18" charset="0"/>
                <a:cs typeface="Times New Roman" panose="02020603050405020304" pitchFamily="18" charset="0"/>
              </a:rPr>
              <a:t>o valor do ICMS destacado na Nota Fiscal, conforme decisão do Supremo, não integra o preço/valor do produto, visto que apenas transita no caixa das empresas para depois ser recolhido aos estados. Logo, na apuração dos créditos da Contribuição para o PIS/Pasep e da </a:t>
            </a:r>
            <a:r>
              <a:rPr lang="pt-BR" sz="1600" b="1" dirty="0" err="1">
                <a:solidFill>
                  <a:schemeClr val="tx1"/>
                </a:solidFill>
                <a:latin typeface="Times New Roman" panose="02020603050405020304" pitchFamily="18" charset="0"/>
                <a:cs typeface="Times New Roman" panose="02020603050405020304" pitchFamily="18" charset="0"/>
              </a:rPr>
              <a:t>Cofins</a:t>
            </a:r>
            <a:r>
              <a:rPr lang="pt-BR" sz="1600" b="1" dirty="0">
                <a:solidFill>
                  <a:schemeClr val="tx1"/>
                </a:solidFill>
                <a:latin typeface="Times New Roman" panose="02020603050405020304" pitchFamily="18" charset="0"/>
                <a:cs typeface="Times New Roman" panose="02020603050405020304" pitchFamily="18" charset="0"/>
              </a:rPr>
              <a:t> na forma prescrita no inciso I do §1º do art. 3º da Lei nº 10.833, de 2003, deve ser efetuada também a exclusão do valor do ICMS destacado na Nota Fiscal de aquisição.</a:t>
            </a:r>
            <a:r>
              <a:rPr lang="pt-BR" sz="1600" dirty="0">
                <a:solidFill>
                  <a:schemeClr val="tx1"/>
                </a:solidFill>
                <a:latin typeface="Times New Roman" panose="02020603050405020304" pitchFamily="18" charset="0"/>
                <a:cs typeface="Times New Roman" panose="02020603050405020304" pitchFamily="18" charset="0"/>
              </a:rPr>
              <a:t> </a:t>
            </a:r>
          </a:p>
          <a:p>
            <a:pPr marL="355600" algn="just" defTabSz="447675">
              <a:lnSpc>
                <a:spcPct val="100000"/>
              </a:lnSpc>
              <a:spcBef>
                <a:spcPts val="0"/>
              </a:spcBef>
              <a:spcAft>
                <a:spcPts val="600"/>
              </a:spcAft>
              <a:buClr>
                <a:schemeClr val="tx1"/>
              </a:buClr>
            </a:pPr>
            <a:r>
              <a:rPr lang="pt-BR" sz="1600" dirty="0">
                <a:solidFill>
                  <a:schemeClr val="tx1"/>
                </a:solidFill>
                <a:latin typeface="Times New Roman" panose="02020603050405020304" pitchFamily="18" charset="0"/>
                <a:cs typeface="Times New Roman" panose="02020603050405020304" pitchFamily="18" charset="0"/>
              </a:rPr>
              <a:t>6. Por conseguinte, caso persista a inclusão do ICMS na base de cálculo dos créditos da Contribuição para o PIS/Pasep e da </a:t>
            </a:r>
            <a:r>
              <a:rPr lang="pt-BR" sz="1600" dirty="0" err="1">
                <a:solidFill>
                  <a:schemeClr val="tx1"/>
                </a:solidFill>
                <a:latin typeface="Times New Roman" panose="02020603050405020304" pitchFamily="18" charset="0"/>
                <a:cs typeface="Times New Roman" panose="02020603050405020304" pitchFamily="18" charset="0"/>
              </a:rPr>
              <a:t>Cofins</a:t>
            </a:r>
            <a:r>
              <a:rPr lang="pt-BR" sz="1600" dirty="0">
                <a:solidFill>
                  <a:schemeClr val="tx1"/>
                </a:solidFill>
                <a:latin typeface="Times New Roman" panose="02020603050405020304" pitchFamily="18" charset="0"/>
                <a:cs typeface="Times New Roman" panose="02020603050405020304" pitchFamily="18" charset="0"/>
              </a:rPr>
              <a:t>, pode-se gerar acúmulo de créditos por parte dos contribuintes, causando esvaziamento na arrecadação das contribuições destinadas à Seguridade Social. </a:t>
            </a:r>
          </a:p>
          <a:p>
            <a:pPr marL="355600" algn="just" defTabSz="447675">
              <a:lnSpc>
                <a:spcPct val="100000"/>
              </a:lnSpc>
              <a:spcBef>
                <a:spcPts val="0"/>
              </a:spcBef>
              <a:spcAft>
                <a:spcPts val="600"/>
              </a:spcAft>
              <a:buClr>
                <a:schemeClr val="tx1"/>
              </a:buClr>
            </a:pPr>
            <a:r>
              <a:rPr lang="pt-BR" sz="1600" dirty="0">
                <a:solidFill>
                  <a:schemeClr val="tx1"/>
                </a:solidFill>
                <a:latin typeface="Times New Roman" panose="02020603050405020304" pitchFamily="18" charset="0"/>
                <a:cs typeface="Times New Roman" panose="02020603050405020304" pitchFamily="18" charset="0"/>
              </a:rPr>
              <a:t>7. Em situação limite, considerando as margens de agregação na cadeia de produção e comercialização de determinado produto, é possível chegar-se a saldo líquido negativo das contribuições ao final da cadeia. Em outras palavras, a atividade econômica será subsidiada pela União com valores retirados da Seguridade Social. </a:t>
            </a:r>
          </a:p>
          <a:p>
            <a:pPr marL="355600" algn="just" defTabSz="447675">
              <a:lnSpc>
                <a:spcPct val="100000"/>
              </a:lnSpc>
              <a:spcBef>
                <a:spcPts val="0"/>
              </a:spcBef>
              <a:spcAft>
                <a:spcPts val="600"/>
              </a:spcAft>
              <a:buClr>
                <a:schemeClr val="tx1"/>
              </a:buClr>
            </a:pPr>
            <a:r>
              <a:rPr lang="pt-BR" sz="1600" dirty="0">
                <a:solidFill>
                  <a:schemeClr val="tx1"/>
                </a:solidFill>
                <a:latin typeface="Times New Roman" panose="02020603050405020304" pitchFamily="18" charset="0"/>
                <a:cs typeface="Times New Roman" panose="02020603050405020304" pitchFamily="18" charset="0"/>
              </a:rPr>
              <a:t>8. </a:t>
            </a:r>
            <a:r>
              <a:rPr lang="pt-BR" sz="1600" b="1" dirty="0">
                <a:solidFill>
                  <a:schemeClr val="tx1"/>
                </a:solidFill>
                <a:latin typeface="Times New Roman" panose="02020603050405020304" pitchFamily="18" charset="0"/>
                <a:cs typeface="Times New Roman" panose="02020603050405020304" pitchFamily="18" charset="0"/>
              </a:rPr>
              <a:t>Ficam caracterizadas a urgência e relevância da medida ora proposta</a:t>
            </a:r>
            <a:r>
              <a:rPr lang="pt-BR" sz="1600" dirty="0">
                <a:solidFill>
                  <a:schemeClr val="tx1"/>
                </a:solidFill>
                <a:latin typeface="Times New Roman" panose="02020603050405020304" pitchFamily="18" charset="0"/>
                <a:cs typeface="Times New Roman" panose="02020603050405020304" pitchFamily="18" charset="0"/>
              </a:rPr>
              <a:t> frente à importância que as Contribuições Sociais têm para o financiamento da Seguridade Social e ao iminente dano aos cofres públicos causado pelo desvirtuamento da não cumulatividade da Contribuição para o PIS/Pasep e da </a:t>
            </a:r>
            <a:r>
              <a:rPr lang="pt-BR" sz="1600" dirty="0" err="1">
                <a:solidFill>
                  <a:schemeClr val="tx1"/>
                </a:solidFill>
                <a:latin typeface="Times New Roman" panose="02020603050405020304" pitchFamily="18" charset="0"/>
                <a:cs typeface="Times New Roman" panose="02020603050405020304" pitchFamily="18" charset="0"/>
              </a:rPr>
              <a:t>Cofins</a:t>
            </a:r>
            <a:r>
              <a:rPr lang="pt-BR" sz="1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980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dirty="0">
                <a:solidFill>
                  <a:schemeClr val="tx1"/>
                </a:solidFill>
                <a:latin typeface="Arial" panose="020B0604020202020204" pitchFamily="34" charset="0"/>
                <a:cs typeface="Arial" panose="020B0604020202020204" pitchFamily="34" charset="0"/>
              </a:rPr>
              <a:t>Referida Medida Provisória alterou o artigo 1º, §3º, mediante inserção do inciso XIV, e, ao mesmo tempo, o artigo 3º, §2º, com a inserção do inciso III, de ambas as mencionadas Leis Ordinárias, para determinar a exclusão do ICMS das bases imponíveis do PIS e COFINS, </a:t>
            </a:r>
            <a:r>
              <a:rPr lang="pt-BR" sz="2200" b="1" dirty="0">
                <a:solidFill>
                  <a:schemeClr val="tx1"/>
                </a:solidFill>
                <a:latin typeface="Arial" panose="020B0604020202020204" pitchFamily="34" charset="0"/>
                <a:cs typeface="Arial" panose="020B0604020202020204" pitchFamily="34" charset="0"/>
              </a:rPr>
              <a:t>especialmente no que refere ao cálculo dos créditos (regime não-cumulativo) apurados nas aquisições (entradas) realizadas pelos contribuintes</a:t>
            </a:r>
            <a:r>
              <a:rPr lang="pt-BR" sz="2200" dirty="0">
                <a:solidFill>
                  <a:schemeClr val="tx1"/>
                </a:solidFill>
                <a:latin typeface="Arial" panose="020B0604020202020204" pitchFamily="34" charset="0"/>
                <a:cs typeface="Arial" panose="020B0604020202020204" pitchFamily="34" charset="0"/>
              </a:rPr>
              <a:t>:</a:t>
            </a:r>
          </a:p>
          <a:p>
            <a:pPr marL="720725" algn="just" defTabSz="447675">
              <a:lnSpc>
                <a:spcPct val="100000"/>
              </a:lnSpc>
              <a:spcBef>
                <a:spcPts val="0"/>
              </a:spcBef>
              <a:spcAft>
                <a:spcPts val="600"/>
              </a:spcAft>
              <a:buClr>
                <a:schemeClr val="tx1"/>
              </a:buClr>
            </a:pPr>
            <a:r>
              <a:rPr lang="pt-BR" sz="1800" dirty="0">
                <a:solidFill>
                  <a:schemeClr val="tx1"/>
                </a:solidFill>
                <a:latin typeface="Arial" panose="020B0604020202020204" pitchFamily="34" charset="0"/>
                <a:cs typeface="Arial" panose="020B0604020202020204" pitchFamily="34" charset="0"/>
              </a:rPr>
              <a:t>Art. 3º Do valor apurado na forma do art. 2º a pessoa jurídica poderá descontar créditos calculados em relação a: (...)</a:t>
            </a:r>
          </a:p>
          <a:p>
            <a:pPr marL="720725" algn="just" defTabSz="447675">
              <a:lnSpc>
                <a:spcPct val="100000"/>
              </a:lnSpc>
              <a:spcBef>
                <a:spcPts val="0"/>
              </a:spcBef>
              <a:spcAft>
                <a:spcPts val="600"/>
              </a:spcAft>
              <a:buClr>
                <a:schemeClr val="tx1"/>
              </a:buClr>
            </a:pPr>
            <a:r>
              <a:rPr lang="pt-BR" sz="1800" b="1" dirty="0">
                <a:solidFill>
                  <a:schemeClr val="tx1"/>
                </a:solidFill>
                <a:latin typeface="Arial" panose="020B0604020202020204" pitchFamily="34" charset="0"/>
                <a:cs typeface="Arial" panose="020B0604020202020204" pitchFamily="34" charset="0"/>
              </a:rPr>
              <a:t>§2º Não dará direito a crédito o valor: (...)</a:t>
            </a:r>
          </a:p>
          <a:p>
            <a:pPr marL="720725" algn="just" defTabSz="447675">
              <a:lnSpc>
                <a:spcPct val="100000"/>
              </a:lnSpc>
              <a:spcBef>
                <a:spcPts val="0"/>
              </a:spcBef>
              <a:spcAft>
                <a:spcPts val="600"/>
              </a:spcAft>
              <a:buClr>
                <a:schemeClr val="tx1"/>
              </a:buClr>
            </a:pPr>
            <a:r>
              <a:rPr lang="pt-BR" sz="1800" b="1" dirty="0">
                <a:solidFill>
                  <a:schemeClr val="tx1"/>
                </a:solidFill>
                <a:latin typeface="Arial" panose="020B0604020202020204" pitchFamily="34" charset="0"/>
                <a:cs typeface="Arial" panose="020B0604020202020204" pitchFamily="34" charset="0"/>
              </a:rPr>
              <a:t>III - do ICMS que tenha incidido sobre a operação de aquisição.</a:t>
            </a:r>
          </a:p>
          <a:p>
            <a:pPr algn="just" defTabSz="447675">
              <a:lnSpc>
                <a:spcPct val="100000"/>
              </a:lnSpc>
              <a:spcBef>
                <a:spcPts val="0"/>
              </a:spcBef>
              <a:spcAft>
                <a:spcPts val="1200"/>
              </a:spcAft>
              <a:buClr>
                <a:schemeClr val="tx1"/>
              </a:buClr>
            </a:pPr>
            <a:endParaRPr lang="pt-BR"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14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Ofensa ao artigo 62 da Constituição Federal</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alteração do regime jurídico do PIS e COFINS não pode e não deve ser efetuada mediante a utilização de Medida Provisória. Esse tipo de instrumento normativo exige o preenchimento concomitante de dois requisitos básicos que são a </a:t>
            </a:r>
            <a:r>
              <a:rPr lang="pt-BR" sz="2000"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relevância </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 </a:t>
            </a:r>
            <a:r>
              <a:rPr lang="pt-BR" sz="2000"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urgência</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 caso específico, </a:t>
            </a:r>
            <a:r>
              <a:rPr lang="pt-BR" sz="20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está ausente o requisito da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urgência</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Ora, a definição do julgamento do Tema 69 STF teve dois momentos, o primeiro deles no julgamento do mérito da questão em março de 2017 e, o segundo, por ocasião dos Embargos de Declaração fazendários, em maio de 2021. Portanto, o Governo Federal dispôs de tempo mais que suficiente para encaminhar, se assim fosse, Projeto de Lei Ordinária para deliberação e votação no Congresso Nacional.</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34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Ofensa ao regime constitucional do PIS e COFINS</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mais singela que possa parecer a alteração promovida pela Medida Provisória, </a:t>
            </a:r>
            <a:r>
              <a:rPr lang="pt-BR" sz="20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mesma confronta frontalmente com o regime jurídico-constitucional das Contribuições para o PIS e COFINS, inclusive no que diz respeito à não-cumulatividade das mesmas, ofendendo aos artigos 149 e 195 da Constituição Federal de 1988</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Medida Provisória nitidamente subverte a matriz constitucional das Contribuições para o PIS e COFINS, em especial no que diz respeito à incidência não cumulativa.</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46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Ofensa ao próprio Tema 69 do STF</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Equivoca-se a Medida Provisória em justificar, na sua Exposição de Motivos, que a pretendida alteração na sistemática de apuração do PIS e COFINS, mediante exclusão do ICMS também nas aquisições (entradas), visando equalização com as vendas (saídas), decorre do julgamento da “tese do século” perante o STF, que resultou no festejado Tema 69. </a:t>
            </a:r>
            <a:r>
              <a:rPr lang="pt-BR" sz="20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ocasião daquele julgamento perante o STF, </a:t>
            </a:r>
            <a:r>
              <a:rPr lang="pt-BR" sz="20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Relatora Ministra Carmen Lúcia foi enfática, em várias passagens de seus Votos condutores, que o caso concreto analisado se restringiu às vendas, de nada tratando em relação ao creditamento de PIS e COFINS relativamente às aquisições/entradas</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80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Ofensa ao artigo 19-E da Lei nº 10.522/2022 e ao princípio constitucional da legalidade material e administrativa</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Medida Provisória vai de encontro com dois Pareceres SEI expedidos pelo próprio Ministério da Economia em setembro de 2021. Em ambos Pareceres SEI resta reconhecido que (i) no julgamento do Tema 69 STF não foi tratada a questão relativa à exclusão ou não do ICMS relativo às aquisições, para fins de apuração do PIS e COFINS; bem como (</a:t>
            </a:r>
            <a:r>
              <a:rPr lang="pt-BR" sz="1800" spc="3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ii</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que o critério do ICMS destacado nas notas fiscais diz respeito exclusivamente às vendas (saídas) realizadas pelas pessoas jurídicas contribuintes. </a:t>
            </a:r>
            <a:r>
              <a:rPr lang="pt-BR" sz="1800" spc="3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artigo 19-E da Lei 10.522/2002 atribui efeito vinculante e normativo para Pareceres dessa natureza, cujas conclusões devem ser respeitadas por toda a Administração Pública federal e seus agentes, inclusive o Ministro da Economia. Portanto, </a:t>
            </a:r>
            <a:r>
              <a:rPr lang="pt-BR" sz="18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Medida Provisória confronta com a legalidade, seja na sua feição material (artigo 5º, II, CF88), seja no que diz respeito à atividade administrativa (artigo 37, caput, CF88)</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38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Há ferimento à “coisa julgada” para pessoas jurídicas que judicializaram a matéria do Tema 69 STF</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Nessa esteira tem-se que, para aquelas empresas que se valeram do Poder Judiciário com ações próprias no passado recente, visando a exclusão do ICMS destacado nas notas fiscais de venda das respectivas bases de cálculo do PIS e COFINS, consoante Tema 69 do STF, a Medida Provisória em questão agride à coisa julgada, contrariando frontalmente o disposto pelo artigo 5º, XXXVI, da CF88. Ora, se nas ações individuais as pessoas jurídicas tiveram, por ocasião da repercussão geral atribuída, o desfecho favorável com amparo no Tema 69 do STF, é porque referidas decisões judiciais garantiram a mesma definição com relação às aquisições (entradas), ou seja, autorizando o cômputo do valor do ICMS no cálculo dos créditos. Por conclusão, </a:t>
            </a:r>
            <a:r>
              <a:rPr lang="pt-BR" sz="18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Medida Provisória não pode e não deve “prejudicar a coisa julgada”, na forma garantida pelo Texto Constitucional</a:t>
            </a:r>
            <a:r>
              <a:rPr lang="pt-BR"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45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4652"/>
          </a:xfrm>
        </p:spPr>
        <p:txBody>
          <a:bodyPr/>
          <a:lstStyle/>
          <a:p>
            <a:pP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Decorrências diretas do Tema 69</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5496560"/>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200" b="1" dirty="0">
                <a:solidFill>
                  <a:schemeClr val="tx1"/>
                </a:solidFill>
                <a:latin typeface="Arial" panose="020B0604020202020204" pitchFamily="34" charset="0"/>
                <a:cs typeface="Arial" panose="020B0604020202020204" pitchFamily="34" charset="0"/>
              </a:rPr>
              <a:t>Inconstitucionalidade da recente Medida Provisória 1.159/2023</a:t>
            </a:r>
            <a:r>
              <a:rPr lang="pt-BR" sz="2200" dirty="0">
                <a:solidFill>
                  <a:schemeClr val="tx1"/>
                </a:solidFill>
                <a:latin typeface="Arial" panose="020B0604020202020204" pitchFamily="34" charset="0"/>
                <a:cs typeface="Arial" panose="020B0604020202020204" pitchFamily="34" charset="0"/>
              </a:rPr>
              <a:t>, argumentos para questionamento judicial:</a:t>
            </a:r>
          </a:p>
          <a:p>
            <a:pPr marL="720725" indent="-365125" algn="just" defTabSz="447675">
              <a:lnSpc>
                <a:spcPct val="100000"/>
              </a:lnSpc>
              <a:spcBef>
                <a:spcPts val="0"/>
              </a:spcBef>
              <a:spcAft>
                <a:spcPts val="1200"/>
              </a:spcAft>
              <a:buClr>
                <a:schemeClr val="tx1"/>
              </a:buClr>
            </a:pP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a:t>
            </a:r>
            <a:r>
              <a:rPr lang="pt-BR" sz="2000" b="1" i="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Medida Provisória cria distorções concorrenciais</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Ao prever o aproveitamento dos mesmos montantes de créditos ainda que os contribuintes desembolsem valores distintos na aquisição de mercadorias e serviços, em função de diferentes alíquotas de ICMS, que podem ser aplicadas nas operações (4%, 7%, 12% ou 18%, entre outras), </a:t>
            </a:r>
            <a:r>
              <a:rPr lang="pt-BR" sz="2000" b="1"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Medida Provisória cria distorções em termos de isonomia e concorrência entre empresas. Nesse ponto, minimamente a questão deveria ter sido disciplinada por meio de lei complementar e não medida provisória, sob pena de ofensa direta e frontal aos artigos 146-A e 170 da Constituição Federal</a:t>
            </a:r>
            <a:r>
              <a:rPr lang="pt-BR" sz="20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41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0443"/>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CONTEXTO: EXCLUSÃO ICMS BASES PIS COFINS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73522"/>
            <a:ext cx="8304663" cy="5244531"/>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redefinição das bases tributárias decorre diretamente do julgamento do </a:t>
            </a:r>
            <a:r>
              <a:rPr lang="pt-BR" b="1" dirty="0">
                <a:solidFill>
                  <a:schemeClr val="tx1"/>
                </a:solidFill>
                <a:latin typeface="Arial" panose="020B0604020202020204" pitchFamily="34" charset="0"/>
                <a:cs typeface="Arial" panose="020B0604020202020204" pitchFamily="34" charset="0"/>
              </a:rPr>
              <a:t>RE 574.706/PR </a:t>
            </a:r>
            <a:r>
              <a:rPr lang="pt-BR" b="1" i="1" dirty="0">
                <a:solidFill>
                  <a:schemeClr val="tx1"/>
                </a:solidFill>
                <a:latin typeface="Arial" panose="020B0604020202020204" pitchFamily="34" charset="0"/>
                <a:cs typeface="Arial" panose="020B0604020202020204" pitchFamily="34" charset="0"/>
              </a:rPr>
              <a:t>– tese do século</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Tema 69 repercussão geral do STF:</a:t>
            </a:r>
          </a:p>
          <a:p>
            <a:pPr algn="ctr" defTabSz="447675">
              <a:lnSpc>
                <a:spcPct val="100000"/>
              </a:lnSpc>
              <a:spcBef>
                <a:spcPts val="0"/>
              </a:spcBef>
              <a:spcAft>
                <a:spcPts val="1200"/>
              </a:spcAft>
              <a:buClr>
                <a:schemeClr val="tx1"/>
              </a:buClr>
            </a:pPr>
            <a:r>
              <a:rPr lang="pt-BR" b="1" i="1" dirty="0">
                <a:solidFill>
                  <a:schemeClr val="tx1"/>
                </a:solidFill>
                <a:latin typeface="Arial" panose="020B0604020202020204" pitchFamily="34" charset="0"/>
                <a:cs typeface="Arial" panose="020B0604020202020204" pitchFamily="34" charset="0"/>
              </a:rPr>
              <a:t>"O ICMS não compõe a base de cálculo para fins de incidência do PIS e da COFINS"</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Julgamento do mérito: Ata publicada em 17 de março de 2017</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Fundamento: O ICMS não constitui receita do contribuinte, logo ainda que, contabilmente, seja escriturado, não guarda relação com a definição constitucional de faturamento para fins de apuração da base de cálculo das contribuições (art. 195, I, </a:t>
            </a:r>
            <a:r>
              <a:rPr lang="pt-BR" i="1" dirty="0">
                <a:solidFill>
                  <a:schemeClr val="tx1"/>
                </a:solidFill>
                <a:latin typeface="Arial" panose="020B0604020202020204" pitchFamily="34" charset="0"/>
                <a:cs typeface="Arial" panose="020B0604020202020204" pitchFamily="34" charset="0"/>
              </a:rPr>
              <a:t>b</a:t>
            </a:r>
            <a:r>
              <a:rPr lang="pt-BR" dirty="0">
                <a:solidFill>
                  <a:schemeClr val="tx1"/>
                </a:solidFill>
                <a:latin typeface="Arial" panose="020B0604020202020204" pitchFamily="34" charset="0"/>
                <a:cs typeface="Arial" panose="020B0604020202020204" pitchFamily="34" charset="0"/>
              </a:rPr>
              <a:t>, CF)</a:t>
            </a:r>
          </a:p>
          <a:p>
            <a:pPr algn="just" defTabSz="447675">
              <a:lnSpc>
                <a:spcPct val="100000"/>
              </a:lnSpc>
              <a:spcBef>
                <a:spcPts val="0"/>
              </a:spcBef>
              <a:spcAft>
                <a:spcPts val="1200"/>
              </a:spcAft>
              <a:buClr>
                <a:schemeClr val="tx1"/>
              </a:buClr>
            </a:pPr>
            <a:endParaRPr lang="pt-B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965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330960"/>
            <a:ext cx="8304663" cy="1168400"/>
          </a:xfrm>
        </p:spPr>
        <p:txBody>
          <a:bodyPr/>
          <a:lstStyle/>
          <a:p>
            <a:pPr algn="ctr">
              <a:spcBef>
                <a:spcPts val="1200"/>
              </a:spcBef>
              <a:spcAft>
                <a:spcPts val="600"/>
              </a:spcAft>
            </a:pPr>
            <a:r>
              <a:rPr lang="pt-BR" b="0" cap="all" dirty="0">
                <a:solidFill>
                  <a:schemeClr val="tx1"/>
                </a:solidFill>
                <a:latin typeface="Franklin Gothic Demi" panose="020B0703020102020204" pitchFamily="34" charset="0"/>
                <a:cs typeface="Calibri Light" panose="020F0302020204030204" pitchFamily="34" charset="0"/>
              </a:rPr>
              <a:t>OBRIGADO!</a:t>
            </a:r>
            <a:endParaRPr lang="en-US" b="0" cap="all"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68400"/>
            <a:ext cx="8304663" cy="4907280"/>
          </a:xfrm>
        </p:spPr>
        <p:txBody>
          <a:bodyPr/>
          <a:lstStyle/>
          <a:p>
            <a:pPr algn="ctr" defTabSz="447675">
              <a:lnSpc>
                <a:spcPct val="100000"/>
              </a:lnSpc>
              <a:spcBef>
                <a:spcPts val="0"/>
              </a:spcBef>
              <a:spcAft>
                <a:spcPts val="1200"/>
              </a:spcAft>
              <a:buClr>
                <a:schemeClr val="tx1"/>
              </a:buClr>
            </a:pPr>
            <a:endParaRPr lang="pt-BR" sz="2000" dirty="0">
              <a:solidFill>
                <a:schemeClr val="tx1"/>
              </a:solidFill>
              <a:latin typeface="Arial" panose="020B0604020202020204" pitchFamily="34" charset="0"/>
              <a:cs typeface="Arial" panose="020B0604020202020204" pitchFamily="34" charset="0"/>
            </a:endParaRPr>
          </a:p>
          <a:p>
            <a:pPr algn="ctr" defTabSz="447675">
              <a:lnSpc>
                <a:spcPct val="100000"/>
              </a:lnSpc>
              <a:spcBef>
                <a:spcPts val="0"/>
              </a:spcBef>
              <a:spcAft>
                <a:spcPts val="1200"/>
              </a:spcAft>
              <a:buClr>
                <a:schemeClr val="tx1"/>
              </a:buClr>
            </a:pPr>
            <a:endParaRPr lang="pt-BR" sz="2000" dirty="0">
              <a:solidFill>
                <a:schemeClr val="tx1"/>
              </a:solidFill>
              <a:latin typeface="Arial" panose="020B0604020202020204" pitchFamily="34" charset="0"/>
              <a:cs typeface="Arial" panose="020B0604020202020204" pitchFamily="34" charset="0"/>
            </a:endParaRPr>
          </a:p>
          <a:p>
            <a:pPr algn="ctr" defTabSz="447675">
              <a:lnSpc>
                <a:spcPct val="100000"/>
              </a:lnSpc>
              <a:spcBef>
                <a:spcPts val="0"/>
              </a:spcBef>
              <a:spcAft>
                <a:spcPts val="1200"/>
              </a:spcAft>
              <a:buClr>
                <a:schemeClr val="tx1"/>
              </a:buClr>
            </a:pPr>
            <a:endParaRPr lang="pt-BR" sz="2000" dirty="0">
              <a:solidFill>
                <a:schemeClr val="tx1"/>
              </a:solidFill>
              <a:latin typeface="Arial" panose="020B0604020202020204" pitchFamily="34" charset="0"/>
              <a:cs typeface="Arial" panose="020B0604020202020204" pitchFamily="34" charset="0"/>
            </a:endParaRPr>
          </a:p>
          <a:p>
            <a:pPr algn="ctr" defTabSz="447675">
              <a:lnSpc>
                <a:spcPct val="100000"/>
              </a:lnSpc>
              <a:spcBef>
                <a:spcPts val="0"/>
              </a:spcBef>
              <a:spcAft>
                <a:spcPts val="1200"/>
              </a:spcAft>
              <a:buClr>
                <a:schemeClr val="tx1"/>
              </a:buClr>
            </a:pPr>
            <a:endParaRPr lang="pt-BR" sz="2000" dirty="0">
              <a:solidFill>
                <a:schemeClr val="tx1"/>
              </a:solidFill>
              <a:latin typeface="Arial" panose="020B0604020202020204" pitchFamily="34" charset="0"/>
              <a:cs typeface="Arial" panose="020B0604020202020204" pitchFamily="34" charset="0"/>
            </a:endParaRPr>
          </a:p>
          <a:p>
            <a:pPr algn="ctr" defTabSz="447675">
              <a:lnSpc>
                <a:spcPct val="100000"/>
              </a:lnSpc>
              <a:spcBef>
                <a:spcPts val="0"/>
              </a:spcBef>
              <a:spcAft>
                <a:spcPts val="1200"/>
              </a:spcAft>
              <a:buClr>
                <a:schemeClr val="tx1"/>
              </a:buClr>
            </a:pPr>
            <a:r>
              <a:rPr lang="pt-BR" sz="2800" dirty="0">
                <a:solidFill>
                  <a:schemeClr val="tx1"/>
                </a:solidFill>
                <a:latin typeface="Arial" panose="020B0604020202020204" pitchFamily="34" charset="0"/>
                <a:cs typeface="Arial" panose="020B0604020202020204" pitchFamily="34" charset="0"/>
              </a:rPr>
              <a:t>fabio@hk.com.br</a:t>
            </a:r>
          </a:p>
          <a:p>
            <a:pPr algn="ctr" defTabSz="447675">
              <a:lnSpc>
                <a:spcPct val="100000"/>
              </a:lnSpc>
              <a:spcBef>
                <a:spcPts val="0"/>
              </a:spcBef>
              <a:spcAft>
                <a:spcPts val="1200"/>
              </a:spcAft>
              <a:buClr>
                <a:schemeClr val="tx1"/>
              </a:buClr>
            </a:pPr>
            <a:r>
              <a:rPr lang="pt-BR" sz="2800" dirty="0">
                <a:solidFill>
                  <a:schemeClr val="tx1"/>
                </a:solidFill>
                <a:latin typeface="Arial" panose="020B0604020202020204" pitchFamily="34" charset="0"/>
                <a:cs typeface="Arial" panose="020B0604020202020204" pitchFamily="34" charset="0"/>
              </a:rPr>
              <a:t>fagrillo@hotmail.com</a:t>
            </a:r>
          </a:p>
        </p:txBody>
      </p:sp>
    </p:spTree>
    <p:extLst>
      <p:ext uri="{BB962C8B-B14F-4D97-AF65-F5344CB8AC3E}">
        <p14:creationId xmlns:p14="http://schemas.microsoft.com/office/powerpoint/2010/main" val="180316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0443"/>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CONTEXTO: EXCLUSÃO ICMS BASES PIS COFINS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73522"/>
            <a:ext cx="8304663" cy="5244531"/>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Julgamento dos Embargos de Declaração: Ata publicada em 13 de maio de 2021.</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Fundamento: O ICMS </a:t>
            </a:r>
            <a:r>
              <a:rPr lang="pt-BR" i="1" dirty="0">
                <a:solidFill>
                  <a:schemeClr val="tx1"/>
                </a:solidFill>
                <a:latin typeface="Arial" panose="020B0604020202020204" pitchFamily="34" charset="0"/>
                <a:cs typeface="Arial" panose="020B0604020202020204" pitchFamily="34" charset="0"/>
              </a:rPr>
              <a:t>destacado </a:t>
            </a:r>
            <a:r>
              <a:rPr lang="pt-BR" dirty="0">
                <a:solidFill>
                  <a:schemeClr val="tx1"/>
                </a:solidFill>
                <a:latin typeface="Arial" panose="020B0604020202020204" pitchFamily="34" charset="0"/>
                <a:cs typeface="Arial" panose="020B0604020202020204" pitchFamily="34" charset="0"/>
              </a:rPr>
              <a:t>nas notas fiscais é aquele que deve ser levado em consideração como critério de apuração do PIS e COFINS. Modulação dos efeitos para 15 de março de 2017 para as ações ajuizadas após essa data.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sz="2000" i="1" dirty="0">
                <a:solidFill>
                  <a:schemeClr val="tx1"/>
                </a:solidFill>
                <a:latin typeface="Arial" panose="020B0604020202020204" pitchFamily="34" charset="0"/>
                <a:cs typeface="Arial" panose="020B0604020202020204" pitchFamily="34" charset="0"/>
              </a:rPr>
              <a:t>“Desse quadro é possível extrair que, conquanto nem todo o montante do ICMS seja imediatamente recolhido pelo contribuinte posicionado no meio da cadeia (distribuidor e comerciante), ou seja, </a:t>
            </a:r>
            <a:r>
              <a:rPr lang="pt-BR" sz="2000" b="1" i="1" dirty="0">
                <a:solidFill>
                  <a:schemeClr val="tx1"/>
                </a:solidFill>
                <a:latin typeface="Arial" panose="020B0604020202020204" pitchFamily="34" charset="0"/>
                <a:cs typeface="Arial" panose="020B0604020202020204" pitchFamily="34" charset="0"/>
              </a:rPr>
              <a:t>parte do valor do ICMS destacado na ´fatura´ é aproveitado pelo contribuinte para compensar com o montante do ICMS gerado na operação anterior (...)</a:t>
            </a:r>
            <a:r>
              <a:rPr lang="pt-BR" sz="2000" i="1" dirty="0">
                <a:solidFill>
                  <a:schemeClr val="tx1"/>
                </a:solidFill>
                <a:latin typeface="Arial" panose="020B0604020202020204" pitchFamily="34" charset="0"/>
                <a:cs typeface="Arial" panose="020B0604020202020204" pitchFamily="34" charset="0"/>
              </a:rPr>
              <a:t>.”</a:t>
            </a:r>
            <a:r>
              <a:rPr lang="pt-BR" sz="2000" dirty="0">
                <a:solidFill>
                  <a:schemeClr val="tx1"/>
                </a:solidFill>
                <a:latin typeface="Arial" panose="020B0604020202020204" pitchFamily="34" charset="0"/>
                <a:cs typeface="Arial" panose="020B0604020202020204" pitchFamily="34" charset="0"/>
              </a:rPr>
              <a:t> (trecho Voto Relatora Min. CARMEN LÚCIA)</a:t>
            </a:r>
          </a:p>
          <a:p>
            <a:pPr algn="just" defTabSz="447675">
              <a:lnSpc>
                <a:spcPct val="100000"/>
              </a:lnSpc>
              <a:spcBef>
                <a:spcPts val="0"/>
              </a:spcBef>
              <a:spcAft>
                <a:spcPts val="1200"/>
              </a:spcAft>
              <a:buClr>
                <a:schemeClr val="tx1"/>
              </a:buClr>
            </a:pPr>
            <a:endParaRPr lang="pt-B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99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690443"/>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DESDOBRAMENTOS DO TEMA 69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173522"/>
            <a:ext cx="8304663" cy="5244531"/>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As consequências desse julgamento Pretório são de </a:t>
            </a:r>
            <a:r>
              <a:rPr lang="pt-BR" b="1" dirty="0">
                <a:solidFill>
                  <a:schemeClr val="tx1"/>
                </a:solidFill>
                <a:latin typeface="Arial" panose="020B0604020202020204" pitchFamily="34" charset="0"/>
                <a:cs typeface="Arial" panose="020B0604020202020204" pitchFamily="34" charset="0"/>
              </a:rPr>
              <a:t>duas naturezas distintas</a:t>
            </a:r>
            <a:r>
              <a:rPr lang="pt-BR" dirty="0">
                <a:solidFill>
                  <a:schemeClr val="tx1"/>
                </a:solidFill>
                <a:latin typeface="Arial" panose="020B0604020202020204" pitchFamily="34" charset="0"/>
                <a:cs typeface="Arial" panose="020B0604020202020204" pitchFamily="34" charset="0"/>
              </a:rPr>
              <a:t>, quais sejam:</a:t>
            </a:r>
          </a:p>
          <a:p>
            <a:pPr marL="457200" indent="-457200" algn="just" defTabSz="447675">
              <a:lnSpc>
                <a:spcPct val="100000"/>
              </a:lnSpc>
              <a:spcBef>
                <a:spcPts val="0"/>
              </a:spcBef>
              <a:spcAft>
                <a:spcPts val="1200"/>
              </a:spcAft>
              <a:buClr>
                <a:schemeClr val="tx1"/>
              </a:buClr>
              <a:buFont typeface="+mj-lt"/>
              <a:buAutoNum type="arabicPeriod"/>
            </a:pPr>
            <a:r>
              <a:rPr lang="pt-BR" dirty="0">
                <a:solidFill>
                  <a:schemeClr val="tx1"/>
                </a:solidFill>
                <a:latin typeface="Arial" panose="020B0604020202020204" pitchFamily="34" charset="0"/>
                <a:cs typeface="Arial" panose="020B0604020202020204" pitchFamily="34" charset="0"/>
              </a:rPr>
              <a:t>A indicação por parte do STF de que as bases tributárias de outras espécies tributárias igualmente devem receber o mesmo tratamento – </a:t>
            </a:r>
            <a:r>
              <a:rPr lang="pt-BR" i="1" dirty="0">
                <a:solidFill>
                  <a:schemeClr val="tx1"/>
                </a:solidFill>
                <a:latin typeface="Arial" panose="020B0604020202020204" pitchFamily="34" charset="0"/>
                <a:cs typeface="Arial" panose="020B0604020202020204" pitchFamily="34" charset="0"/>
              </a:rPr>
              <a:t>teses filhotes.</a:t>
            </a:r>
          </a:p>
          <a:p>
            <a:pPr marL="457200" indent="-457200" algn="just" defTabSz="447675">
              <a:lnSpc>
                <a:spcPct val="100000"/>
              </a:lnSpc>
              <a:spcBef>
                <a:spcPts val="0"/>
              </a:spcBef>
              <a:spcAft>
                <a:spcPts val="1200"/>
              </a:spcAft>
              <a:buClr>
                <a:schemeClr val="tx1"/>
              </a:buClr>
              <a:buFont typeface="+mj-lt"/>
              <a:buAutoNum type="arabicPeriod"/>
            </a:pPr>
            <a:r>
              <a:rPr lang="pt-BR" dirty="0">
                <a:solidFill>
                  <a:schemeClr val="tx1"/>
                </a:solidFill>
                <a:latin typeface="Arial" panose="020B0604020202020204" pitchFamily="34" charset="0"/>
                <a:cs typeface="Arial" panose="020B0604020202020204" pitchFamily="34" charset="0"/>
              </a:rPr>
              <a:t>Decorrências diretas do Tema 69:</a:t>
            </a:r>
          </a:p>
          <a:p>
            <a:pPr marL="893763" indent="-457200" defTabSz="447675">
              <a:lnSpc>
                <a:spcPct val="100000"/>
              </a:lnSpc>
              <a:spcBef>
                <a:spcPts val="0"/>
              </a:spcBef>
              <a:spcAft>
                <a:spcPts val="1200"/>
              </a:spcAft>
              <a:buClr>
                <a:schemeClr val="tx1"/>
              </a:buClr>
              <a:buFont typeface="+mj-lt"/>
              <a:buAutoNum type="alphaLcParenR"/>
            </a:pPr>
            <a:r>
              <a:rPr lang="pt-BR" sz="2200" dirty="0">
                <a:solidFill>
                  <a:schemeClr val="tx1"/>
                </a:solidFill>
                <a:latin typeface="Arial" panose="020B0604020202020204" pitchFamily="34" charset="0"/>
                <a:cs typeface="Arial" panose="020B0604020202020204" pitchFamily="34" charset="0"/>
              </a:rPr>
              <a:t>Estímulo à judicialização para aqueles contribuintes que não possuíam ações próprias. </a:t>
            </a:r>
          </a:p>
          <a:p>
            <a:pPr marL="893763" indent="-457200" defTabSz="447675">
              <a:lnSpc>
                <a:spcPct val="100000"/>
              </a:lnSpc>
              <a:spcBef>
                <a:spcPts val="0"/>
              </a:spcBef>
              <a:spcAft>
                <a:spcPts val="1200"/>
              </a:spcAft>
              <a:buClr>
                <a:schemeClr val="tx1"/>
              </a:buClr>
              <a:buFont typeface="+mj-lt"/>
              <a:buAutoNum type="alphaLcParenR"/>
            </a:pPr>
            <a:r>
              <a:rPr lang="pt-BR" sz="2200" dirty="0">
                <a:solidFill>
                  <a:schemeClr val="tx1"/>
                </a:solidFill>
                <a:latin typeface="Arial" panose="020B0604020202020204" pitchFamily="34" charset="0"/>
                <a:cs typeface="Arial" panose="020B0604020202020204" pitchFamily="34" charset="0"/>
              </a:rPr>
              <a:t>Trava legal às compensações dos indébitos pretéritos.</a:t>
            </a:r>
          </a:p>
          <a:p>
            <a:pPr marL="893763" indent="-457200" defTabSz="447675">
              <a:lnSpc>
                <a:spcPct val="100000"/>
              </a:lnSpc>
              <a:spcBef>
                <a:spcPts val="0"/>
              </a:spcBef>
              <a:spcAft>
                <a:spcPts val="1200"/>
              </a:spcAft>
              <a:buClr>
                <a:schemeClr val="tx1"/>
              </a:buClr>
              <a:buFont typeface="+mj-lt"/>
              <a:buAutoNum type="alphaLcParenR"/>
            </a:pPr>
            <a:r>
              <a:rPr lang="pt-BR" sz="2200" dirty="0">
                <a:solidFill>
                  <a:schemeClr val="tx1"/>
                </a:solidFill>
                <a:latin typeface="Arial" panose="020B0604020202020204" pitchFamily="34" charset="0"/>
                <a:cs typeface="Arial" panose="020B0604020202020204" pitchFamily="34" charset="0"/>
              </a:rPr>
              <a:t>Compensação </a:t>
            </a:r>
            <a:r>
              <a:rPr lang="pt-BR" sz="2200" i="1" dirty="0">
                <a:solidFill>
                  <a:schemeClr val="tx1"/>
                </a:solidFill>
                <a:latin typeface="Arial" panose="020B0604020202020204" pitchFamily="34" charset="0"/>
                <a:cs typeface="Arial" panose="020B0604020202020204" pitchFamily="34" charset="0"/>
              </a:rPr>
              <a:t>cruzada </a:t>
            </a:r>
            <a:r>
              <a:rPr lang="pt-BR" sz="2200" dirty="0">
                <a:solidFill>
                  <a:schemeClr val="tx1"/>
                </a:solidFill>
                <a:latin typeface="Arial" panose="020B0604020202020204" pitchFamily="34" charset="0"/>
                <a:cs typeface="Arial" panose="020B0604020202020204" pitchFamily="34" charset="0"/>
              </a:rPr>
              <a:t>com contribuições previdenciárias.</a:t>
            </a:r>
          </a:p>
          <a:p>
            <a:pPr marL="893763" indent="-457200" defTabSz="447675">
              <a:lnSpc>
                <a:spcPct val="100000"/>
              </a:lnSpc>
              <a:spcBef>
                <a:spcPts val="0"/>
              </a:spcBef>
              <a:spcAft>
                <a:spcPts val="1200"/>
              </a:spcAft>
              <a:buClr>
                <a:schemeClr val="tx1"/>
              </a:buClr>
              <a:buFont typeface="+mj-lt"/>
              <a:buAutoNum type="alphaLcParenR"/>
            </a:pPr>
            <a:r>
              <a:rPr lang="pt-BR" sz="2200" dirty="0">
                <a:solidFill>
                  <a:schemeClr val="tx1"/>
                </a:solidFill>
                <a:latin typeface="Arial" panose="020B0604020202020204" pitchFamily="34" charset="0"/>
                <a:cs typeface="Arial" panose="020B0604020202020204" pitchFamily="34" charset="0"/>
              </a:rPr>
              <a:t>Influência do julgamento dos Temas 881 e 889 STF.</a:t>
            </a:r>
          </a:p>
          <a:p>
            <a:pPr marL="893763" indent="-457200" defTabSz="447675">
              <a:lnSpc>
                <a:spcPct val="100000"/>
              </a:lnSpc>
              <a:spcBef>
                <a:spcPts val="0"/>
              </a:spcBef>
              <a:spcAft>
                <a:spcPts val="1200"/>
              </a:spcAft>
              <a:buClr>
                <a:schemeClr val="tx1"/>
              </a:buClr>
              <a:buFont typeface="+mj-lt"/>
              <a:buAutoNum type="alphaLcParenR"/>
            </a:pPr>
            <a:r>
              <a:rPr lang="pt-BR" sz="2200" dirty="0">
                <a:solidFill>
                  <a:schemeClr val="tx1"/>
                </a:solidFill>
                <a:latin typeface="Arial" panose="020B0604020202020204" pitchFamily="34" charset="0"/>
                <a:cs typeface="Arial" panose="020B0604020202020204" pitchFamily="34" charset="0"/>
              </a:rPr>
              <a:t>Inconstitucionalidade da recente MP 1.159/2023.</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endParaRPr lang="pt-BR" dirty="0">
              <a:solidFill>
                <a:schemeClr val="tx1"/>
              </a:solidFill>
              <a:latin typeface="Arial" panose="020B0604020202020204" pitchFamily="34" charset="0"/>
              <a:cs typeface="Arial" panose="020B0604020202020204" pitchFamily="34" charset="0"/>
            </a:endParaRPr>
          </a:p>
          <a:p>
            <a:pPr algn="just" defTabSz="447675">
              <a:lnSpc>
                <a:spcPct val="100000"/>
              </a:lnSpc>
              <a:spcBef>
                <a:spcPts val="0"/>
              </a:spcBef>
              <a:spcAft>
                <a:spcPts val="1200"/>
              </a:spcAft>
              <a:buClr>
                <a:schemeClr val="tx1"/>
              </a:buClr>
            </a:pPr>
            <a:endParaRPr lang="pt-B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3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DAS SUAS PRÓPRIAS BASES DE CÁLCULO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03680"/>
            <a:ext cx="8304663" cy="491437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Processo: RE 1233096 (Tema 1067), Relatora Min. CARMEN LÚCIA</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Impacto na arrecadação: R$ 65,7 bilhões em cinco anos, segundo a LDO de 2023</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Tema: O recurso discute a inclusão do PIS e da COFINS em suas próprias bases de cálculo, o chamado </a:t>
            </a:r>
            <a:r>
              <a:rPr lang="pt-BR" i="1" dirty="0">
                <a:solidFill>
                  <a:schemeClr val="tx1"/>
                </a:solidFill>
                <a:latin typeface="Arial" panose="020B0604020202020204" pitchFamily="34" charset="0"/>
                <a:cs typeface="Arial" panose="020B0604020202020204" pitchFamily="34" charset="0"/>
              </a:rPr>
              <a:t>“cálculo por dentro”</a:t>
            </a:r>
            <a:r>
              <a:rPr lang="pt-BR" dirty="0">
                <a:solidFill>
                  <a:schemeClr val="tx1"/>
                </a:solidFill>
                <a:latin typeface="Arial" panose="020B0604020202020204" pitchFamily="34" charset="0"/>
                <a:cs typeface="Arial" panose="020B0604020202020204" pitchFamily="34" charset="0"/>
              </a:rPr>
              <a:t>. </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exemplo do caso do ICMS, os contribuintes alegam que o PIS e COFINS não se enquadram no conceito de receita e faturamento e, portanto, não podem compor as próprias bases de cálculo. </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Não há data prevista para o julgamento.</a:t>
            </a:r>
          </a:p>
          <a:p>
            <a:pPr algn="just" defTabSz="447675">
              <a:lnSpc>
                <a:spcPct val="100000"/>
              </a:lnSpc>
              <a:spcBef>
                <a:spcPts val="0"/>
              </a:spcBef>
              <a:spcAft>
                <a:spcPts val="1200"/>
              </a:spcAft>
              <a:buClr>
                <a:schemeClr val="tx1"/>
              </a:buClr>
            </a:pPr>
            <a:endParaRPr lang="pt-BR"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56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DAS SUAS PRÓPRIAS BASES DE CÁLCULO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44320"/>
            <a:ext cx="8304663" cy="487373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Fundamentos da </a:t>
            </a:r>
            <a:r>
              <a:rPr lang="pt-BR" i="1" dirty="0">
                <a:solidFill>
                  <a:schemeClr val="tx1"/>
                </a:solidFill>
                <a:latin typeface="Arial" panose="020B0604020202020204" pitchFamily="34" charset="0"/>
                <a:cs typeface="Arial" panose="020B0604020202020204" pitchFamily="34" charset="0"/>
              </a:rPr>
              <a:t>tese:</a:t>
            </a:r>
            <a:endParaRPr lang="pt-BR" dirty="0">
              <a:solidFill>
                <a:schemeClr val="tx1"/>
              </a:solidFill>
              <a:latin typeface="Arial" panose="020B0604020202020204" pitchFamily="34" charset="0"/>
              <a:cs typeface="Arial" panose="020B0604020202020204" pitchFamily="34" charset="0"/>
            </a:endParaRP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Lei 12.973/2014, ao alterar as leis que tratam do PIS e da COFINS (Leis 10.637/2002 e 10.833/2003), dispôs que tais contribuições devem incidir sobre o total das receitas auferidas pela pessoa jurídica, valendo-se, para tanto, da definição contida no artigo 12 do Decreto-Lei 1.598/77.</a:t>
            </a:r>
          </a:p>
        </p:txBody>
      </p:sp>
    </p:spTree>
    <p:extLst>
      <p:ext uri="{BB962C8B-B14F-4D97-AF65-F5344CB8AC3E}">
        <p14:creationId xmlns:p14="http://schemas.microsoft.com/office/powerpoint/2010/main" val="164408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DAS SUAS PRÓPRIAS BASES DE CÁLCULO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473200"/>
            <a:ext cx="8304663" cy="494485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A teor desse artigo 12 do Decreto-Lei 1.598/77, a receita bruta compreende: </a:t>
            </a:r>
          </a:p>
          <a:p>
            <a:pPr marL="514350" indent="-514350" algn="just" defTabSz="447675">
              <a:lnSpc>
                <a:spcPct val="100000"/>
              </a:lnSpc>
              <a:spcBef>
                <a:spcPts val="0"/>
              </a:spcBef>
              <a:spcAft>
                <a:spcPts val="1200"/>
              </a:spcAft>
              <a:buClr>
                <a:schemeClr val="tx1"/>
              </a:buClr>
              <a:buAutoNum type="romanUcParenBoth"/>
            </a:pPr>
            <a:r>
              <a:rPr lang="pt-BR" sz="2000" dirty="0">
                <a:solidFill>
                  <a:schemeClr val="tx1"/>
                </a:solidFill>
                <a:latin typeface="Arial" panose="020B0604020202020204" pitchFamily="34" charset="0"/>
                <a:cs typeface="Arial" panose="020B0604020202020204" pitchFamily="34" charset="0"/>
              </a:rPr>
              <a:t>o produto da venda de bens nas operações de conta própria; </a:t>
            </a:r>
          </a:p>
          <a:p>
            <a:pPr marL="514350" indent="-514350" algn="just" defTabSz="447675">
              <a:lnSpc>
                <a:spcPct val="100000"/>
              </a:lnSpc>
              <a:spcBef>
                <a:spcPts val="0"/>
              </a:spcBef>
              <a:spcAft>
                <a:spcPts val="1200"/>
              </a:spcAft>
              <a:buClr>
                <a:schemeClr val="tx1"/>
              </a:buClr>
              <a:buAutoNum type="romanUcParenBoth"/>
            </a:pPr>
            <a:r>
              <a:rPr lang="pt-BR" sz="2000" dirty="0">
                <a:solidFill>
                  <a:schemeClr val="tx1"/>
                </a:solidFill>
                <a:latin typeface="Arial" panose="020B0604020202020204" pitchFamily="34" charset="0"/>
                <a:cs typeface="Arial" panose="020B0604020202020204" pitchFamily="34" charset="0"/>
              </a:rPr>
              <a:t>o preço da prestação de serviços em geral; </a:t>
            </a:r>
          </a:p>
          <a:p>
            <a:pPr marL="514350" indent="-514350" algn="just" defTabSz="447675">
              <a:lnSpc>
                <a:spcPct val="100000"/>
              </a:lnSpc>
              <a:spcBef>
                <a:spcPts val="0"/>
              </a:spcBef>
              <a:spcAft>
                <a:spcPts val="1200"/>
              </a:spcAft>
              <a:buClr>
                <a:schemeClr val="tx1"/>
              </a:buClr>
              <a:buAutoNum type="romanUcParenBoth"/>
            </a:pPr>
            <a:r>
              <a:rPr lang="pt-BR" sz="2000" dirty="0">
                <a:solidFill>
                  <a:schemeClr val="tx1"/>
                </a:solidFill>
                <a:latin typeface="Arial" panose="020B0604020202020204" pitchFamily="34" charset="0"/>
                <a:cs typeface="Arial" panose="020B0604020202020204" pitchFamily="34" charset="0"/>
              </a:rPr>
              <a:t>o resultado auferido nas operações de conta alheia; e</a:t>
            </a:r>
          </a:p>
          <a:p>
            <a:pPr marL="514350" indent="-514350" algn="just" defTabSz="447675">
              <a:lnSpc>
                <a:spcPct val="100000"/>
              </a:lnSpc>
              <a:spcBef>
                <a:spcPts val="0"/>
              </a:spcBef>
              <a:spcAft>
                <a:spcPts val="1200"/>
              </a:spcAft>
              <a:buClr>
                <a:schemeClr val="tx1"/>
              </a:buClr>
              <a:buAutoNum type="romanUcParenBoth"/>
            </a:pPr>
            <a:r>
              <a:rPr lang="pt-BR" sz="2000" dirty="0">
                <a:solidFill>
                  <a:schemeClr val="tx1"/>
                </a:solidFill>
                <a:latin typeface="Arial" panose="020B0604020202020204" pitchFamily="34" charset="0"/>
                <a:cs typeface="Arial" panose="020B0604020202020204" pitchFamily="34" charset="0"/>
              </a:rPr>
              <a:t>as receitas da atividade ou objeto principal da pessoa jurídica não compreendidas nos incisos I a III.</a:t>
            </a:r>
            <a:r>
              <a:rPr lang="pt-BR" dirty="0">
                <a:solidFill>
                  <a:schemeClr val="tx1"/>
                </a:solidFill>
                <a:latin typeface="Arial" panose="020B0604020202020204" pitchFamily="34" charset="0"/>
                <a:cs typeface="Arial" panose="020B0604020202020204" pitchFamily="34" charset="0"/>
              </a:rPr>
              <a:t> </a:t>
            </a:r>
          </a:p>
          <a:p>
            <a:pPr algn="just" defTabSz="447675">
              <a:lnSpc>
                <a:spcPct val="100000"/>
              </a:lnSpc>
              <a:spcBef>
                <a:spcPts val="0"/>
              </a:spcBef>
              <a:spcAft>
                <a:spcPts val="1200"/>
              </a:spcAft>
              <a:buClr>
                <a:schemeClr val="tx1"/>
              </a:buClr>
            </a:pPr>
            <a:r>
              <a:rPr lang="pt-BR" dirty="0">
                <a:solidFill>
                  <a:schemeClr val="tx1"/>
                </a:solidFill>
                <a:latin typeface="Arial" panose="020B0604020202020204" pitchFamily="34" charset="0"/>
                <a:cs typeface="Arial" panose="020B0604020202020204" pitchFamily="34" charset="0"/>
              </a:rPr>
              <a:t>O parágrafo 5º do referido dispositivo prevê que </a:t>
            </a:r>
            <a:r>
              <a:rPr lang="pt-BR" b="1" i="1" dirty="0">
                <a:solidFill>
                  <a:schemeClr val="tx1"/>
                </a:solidFill>
                <a:latin typeface="Arial" panose="020B0604020202020204" pitchFamily="34" charset="0"/>
                <a:cs typeface="Arial" panose="020B0604020202020204" pitchFamily="34" charset="0"/>
              </a:rPr>
              <a:t>“na receita bruta incluem-se os tributos sobre ela incidentes (…)”</a:t>
            </a:r>
            <a:r>
              <a:rPr lang="pt-BR" b="1" dirty="0">
                <a:solidFill>
                  <a:schemeClr val="tx1"/>
                </a:solidFill>
                <a:latin typeface="Arial" panose="020B0604020202020204" pitchFamily="34" charset="0"/>
                <a:cs typeface="Arial" panose="020B0604020202020204" pitchFamily="34" charset="0"/>
              </a:rPr>
              <a:t>.</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Esse </a:t>
            </a:r>
            <a:r>
              <a:rPr lang="pt-BR" i="1" dirty="0">
                <a:solidFill>
                  <a:schemeClr val="tx1"/>
                </a:solidFill>
                <a:latin typeface="Arial" panose="020B0604020202020204" pitchFamily="34" charset="0"/>
                <a:cs typeface="Arial" panose="020B0604020202020204" pitchFamily="34" charset="0"/>
              </a:rPr>
              <a:t>cálculo por dentro</a:t>
            </a:r>
            <a:r>
              <a:rPr lang="pt-BR" dirty="0">
                <a:solidFill>
                  <a:schemeClr val="tx1"/>
                </a:solidFill>
                <a:latin typeface="Arial" panose="020B0604020202020204" pitchFamily="34" charset="0"/>
                <a:cs typeface="Arial" panose="020B0604020202020204" pitchFamily="34" charset="0"/>
              </a:rPr>
              <a:t> das contribuições para o PIS e COFINS indica pela inconstitucionalidade da base de cálculo </a:t>
            </a:r>
            <a:r>
              <a:rPr lang="pt-BR" i="1" dirty="0">
                <a:solidFill>
                  <a:schemeClr val="tx1"/>
                </a:solidFill>
                <a:latin typeface="Arial" panose="020B0604020202020204" pitchFamily="34" charset="0"/>
                <a:cs typeface="Arial" panose="020B0604020202020204" pitchFamily="34" charset="0"/>
              </a:rPr>
              <a:t>cheia.</a:t>
            </a:r>
          </a:p>
          <a:p>
            <a:pPr algn="just" defTabSz="447675">
              <a:lnSpc>
                <a:spcPct val="100000"/>
              </a:lnSpc>
              <a:spcBef>
                <a:spcPts val="0"/>
              </a:spcBef>
              <a:spcAft>
                <a:spcPts val="1200"/>
              </a:spcAft>
              <a:buClr>
                <a:schemeClr val="tx1"/>
              </a:buClr>
            </a:pPr>
            <a:endParaRPr lang="pt-BR"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79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473748"/>
            <a:ext cx="8304663" cy="867372"/>
          </a:xfrm>
        </p:spPr>
        <p:txBody>
          <a:bodyPr/>
          <a:lstStyle/>
          <a:p>
            <a:pPr>
              <a:spcBef>
                <a:spcPts val="1200"/>
              </a:spcBef>
              <a:spcAft>
                <a:spcPts val="600"/>
              </a:spcAft>
            </a:pPr>
            <a:r>
              <a:rPr lang="pt-BR" b="0" dirty="0">
                <a:solidFill>
                  <a:schemeClr val="tx1"/>
                </a:solidFill>
                <a:latin typeface="Franklin Gothic Demi" panose="020B0703020102020204" pitchFamily="34" charset="0"/>
                <a:cs typeface="Calibri Light" panose="020F0302020204030204" pitchFamily="34" charset="0"/>
              </a:rPr>
              <a:t>EXCLUSÃO DO PIS E COFINS DAS SUAS PRÓPRIAS BASES DE CÁLCULO  </a:t>
            </a:r>
            <a:endParaRPr lang="en-US" b="0" dirty="0">
              <a:solidFill>
                <a:schemeClr val="tx1"/>
              </a:solidFill>
              <a:latin typeface="Franklin Gothic Demi" panose="020B0703020102020204" pitchFamily="34" charset="0"/>
              <a:cs typeface="Calibri Light" panose="020F0302020204030204" pitchFamily="34" charset="0"/>
            </a:endParaRPr>
          </a:p>
        </p:txBody>
      </p:sp>
      <p:sp>
        <p:nvSpPr>
          <p:cNvPr id="7" name="Content Placeholder 2"/>
          <p:cNvSpPr>
            <a:spLocks noGrp="1"/>
          </p:cNvSpPr>
          <p:nvPr>
            <p:ph idx="1"/>
          </p:nvPr>
        </p:nvSpPr>
        <p:spPr>
          <a:xfrm>
            <a:off x="457200" y="1524000"/>
            <a:ext cx="8304663" cy="4894053"/>
          </a:xfrm>
        </p:spPr>
        <p:txBody>
          <a:bodyPr/>
          <a:lstStyle/>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Decorrência do julgamento do RE 240785:</a:t>
            </a:r>
          </a:p>
          <a:p>
            <a:pPr algn="just" defTabSz="447675">
              <a:lnSpc>
                <a:spcPct val="100000"/>
              </a:lnSpc>
              <a:spcBef>
                <a:spcPts val="0"/>
              </a:spcBef>
              <a:spcAft>
                <a:spcPts val="1200"/>
              </a:spcAft>
              <a:buClr>
                <a:schemeClr val="tx1"/>
              </a:buClr>
            </a:pPr>
            <a:r>
              <a:rPr lang="pt-BR" sz="1600" dirty="0">
                <a:solidFill>
                  <a:schemeClr val="tx1"/>
                </a:solidFill>
                <a:latin typeface="Arial" panose="020B0604020202020204" pitchFamily="34" charset="0"/>
                <a:cs typeface="Arial" panose="020B0604020202020204" pitchFamily="34" charset="0"/>
              </a:rPr>
              <a:t>TRIBUTO – BASE DE INCIDÊNCIA – CUMULAÇÃO – IMPROPRIEDADE. </a:t>
            </a:r>
            <a:r>
              <a:rPr lang="pt-BR" sz="1600" b="1" dirty="0">
                <a:solidFill>
                  <a:schemeClr val="tx1"/>
                </a:solidFill>
                <a:latin typeface="Arial" panose="020B0604020202020204" pitchFamily="34" charset="0"/>
                <a:cs typeface="Arial" panose="020B0604020202020204" pitchFamily="34" charset="0"/>
              </a:rPr>
              <a:t>Não bastasse a ordem natural das coisas, o arcabouço jurídico constitucional inviabiliza a tomada de valor alusivo a certo tributo como base de incidência de outro.</a:t>
            </a:r>
            <a:r>
              <a:rPr lang="pt-BR" sz="1600" dirty="0">
                <a:solidFill>
                  <a:schemeClr val="tx1"/>
                </a:solidFill>
                <a:latin typeface="Arial" panose="020B0604020202020204" pitchFamily="34" charset="0"/>
                <a:cs typeface="Arial" panose="020B0604020202020204" pitchFamily="34" charset="0"/>
              </a:rPr>
              <a:t> COFINS – BASE DE INCIDÊNCIA – FATURAMENTO – ICMS. O que relativo a título de Imposto sobre a Circulação de Mercadorias e a Prestação de Serviços não compõe a base de incidência da </a:t>
            </a:r>
            <a:r>
              <a:rPr lang="pt-BR" sz="1600" dirty="0" err="1">
                <a:solidFill>
                  <a:schemeClr val="tx1"/>
                </a:solidFill>
                <a:latin typeface="Arial" panose="020B0604020202020204" pitchFamily="34" charset="0"/>
                <a:cs typeface="Arial" panose="020B0604020202020204" pitchFamily="34" charset="0"/>
              </a:rPr>
              <a:t>Cofins</a:t>
            </a:r>
            <a:r>
              <a:rPr lang="pt-BR" sz="1600" dirty="0">
                <a:solidFill>
                  <a:schemeClr val="tx1"/>
                </a:solidFill>
                <a:latin typeface="Arial" panose="020B0604020202020204" pitchFamily="34" charset="0"/>
                <a:cs typeface="Arial" panose="020B0604020202020204" pitchFamily="34" charset="0"/>
              </a:rPr>
              <a:t>, porque estranho ao conceito de faturamento. (Relator Ministro MARCO AURÉLIO, Tribunal Pleno, julgado em 08/10/2014, transitado em julgado em 02/03/2015)</a:t>
            </a:r>
          </a:p>
          <a:p>
            <a:pPr marL="342900" indent="-342900" algn="just" defTabSz="447675">
              <a:lnSpc>
                <a:spcPct val="100000"/>
              </a:lnSpc>
              <a:spcBef>
                <a:spcPts val="0"/>
              </a:spcBef>
              <a:spcAft>
                <a:spcPts val="1200"/>
              </a:spcAft>
              <a:buClr>
                <a:schemeClr val="tx1"/>
              </a:buClr>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Decorrência também do julgamento pela </a:t>
            </a:r>
            <a:r>
              <a:rPr lang="pt-BR" i="1" dirty="0">
                <a:solidFill>
                  <a:schemeClr val="tx1"/>
                </a:solidFill>
                <a:latin typeface="Arial" panose="020B0604020202020204" pitchFamily="34" charset="0"/>
                <a:cs typeface="Arial" panose="020B0604020202020204" pitchFamily="34" charset="0"/>
              </a:rPr>
              <a:t>perda de objeto </a:t>
            </a:r>
            <a:r>
              <a:rPr lang="pt-BR" dirty="0">
                <a:solidFill>
                  <a:schemeClr val="tx1"/>
                </a:solidFill>
                <a:latin typeface="Arial" panose="020B0604020202020204" pitchFamily="34" charset="0"/>
                <a:cs typeface="Arial" panose="020B0604020202020204" pitchFamily="34" charset="0"/>
              </a:rPr>
              <a:t>da ADC 18, em 28/8/2018: </a:t>
            </a:r>
          </a:p>
          <a:p>
            <a:pPr algn="just" defTabSz="447675">
              <a:lnSpc>
                <a:spcPct val="100000"/>
              </a:lnSpc>
              <a:spcBef>
                <a:spcPts val="0"/>
              </a:spcBef>
              <a:spcAft>
                <a:spcPts val="1200"/>
              </a:spcAft>
              <a:buClr>
                <a:schemeClr val="tx1"/>
              </a:buClr>
            </a:pPr>
            <a:r>
              <a:rPr lang="pt-BR" sz="1600" dirty="0">
                <a:solidFill>
                  <a:schemeClr val="tx1"/>
                </a:solidFill>
                <a:latin typeface="Arial" panose="020B0604020202020204" pitchFamily="34" charset="0"/>
                <a:cs typeface="Arial" panose="020B0604020202020204" pitchFamily="34" charset="0"/>
              </a:rPr>
              <a:t>"(...) Sendo assim, e em face das razões expostas, </a:t>
            </a:r>
            <a:r>
              <a:rPr lang="pt-BR" sz="1600" b="1" dirty="0">
                <a:solidFill>
                  <a:schemeClr val="tx1"/>
                </a:solidFill>
                <a:latin typeface="Arial" panose="020B0604020202020204" pitchFamily="34" charset="0"/>
                <a:cs typeface="Arial" panose="020B0604020202020204" pitchFamily="34" charset="0"/>
              </a:rPr>
              <a:t>julgo prejudicada a presente ação declaratória de constitucionalidade, seja em face da perda superveniente de seu objeto, seja, notadamente, em razão do julgamento plenário do RE 574.706/PR,</a:t>
            </a:r>
            <a:r>
              <a:rPr lang="pt-BR" sz="1600" dirty="0">
                <a:solidFill>
                  <a:schemeClr val="tx1"/>
                </a:solidFill>
                <a:latin typeface="Arial" panose="020B0604020202020204" pitchFamily="34" charset="0"/>
                <a:cs typeface="Arial" panose="020B0604020202020204" pitchFamily="34" charset="0"/>
              </a:rPr>
              <a:t> Rel. Min. CÁRMEN LÚCIA, em cujo âmbito esta Suprema Corte já dirimiu, com repercussão geral, a controvérsia constitucional ora deduzida nesta sede processual, formulando, a propósito do litígio em causa, a seguinte tese: “O ICMS não compõe a base cálculo para a incidência do PIS e da COFINS”. </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4384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de_palestrante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6430</TotalTime>
  <Words>3820</Words>
  <Application>Microsoft Office PowerPoint</Application>
  <PresentationFormat>Apresentação na tela (4:3)</PresentationFormat>
  <Paragraphs>171</Paragraphs>
  <Slides>30</Slides>
  <Notes>30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Arial</vt:lpstr>
      <vt:lpstr>Calibri</vt:lpstr>
      <vt:lpstr>Calisto MT</vt:lpstr>
      <vt:lpstr>Franklin Gothic Demi</vt:lpstr>
      <vt:lpstr>Times New Roman</vt:lpstr>
      <vt:lpstr>Trebuchet MS</vt:lpstr>
      <vt:lpstr>Wingdings</vt:lpstr>
      <vt:lpstr>Slide_palestrantes</vt:lpstr>
      <vt:lpstr>Apresentação do PowerPoint</vt:lpstr>
      <vt:lpstr>  A REDEFINIÇÃO DAS BASES TRIBUTÁRIAS: TENDÊNCIAS DAS “TESES FILHOTES”   </vt:lpstr>
      <vt:lpstr>CONTEXTO: EXCLUSÃO ICMS BASES PIS COFINS  </vt:lpstr>
      <vt:lpstr>CONTEXTO: EXCLUSÃO ICMS BASES PIS COFINS  </vt:lpstr>
      <vt:lpstr>DESDOBRAMENTOS DO TEMA 69  </vt:lpstr>
      <vt:lpstr>EXCLUSÃO DO PIS E COFINS DAS SUAS PRÓPRIAS BASES DE CÁLCULO  </vt:lpstr>
      <vt:lpstr>EXCLUSÃO DO PIS E COFINS DAS SUAS PRÓPRIAS BASES DE CÁLCULO  </vt:lpstr>
      <vt:lpstr>EXCLUSÃO DO PIS E COFINS DAS SUAS PRÓPRIAS BASES DE CÁLCULO  </vt:lpstr>
      <vt:lpstr>EXCLUSÃO DO PIS E COFINS DAS SUAS PRÓPRIAS BASES DE CÁLCULO  </vt:lpstr>
      <vt:lpstr>EXCLUSÃO DO ISS DA BASE DE CÁLCULO DO PIS E COFINS  </vt:lpstr>
      <vt:lpstr>EXCLUSÃO DO ISS DA BASE DE CÁLCULO DO PIS E COFINS  </vt:lpstr>
      <vt:lpstr>EXCLUSÃO DO ISS DA BASE DE CÁLCULO DO PIS E COFINS  </vt:lpstr>
      <vt:lpstr>EXCLUSÃO DO PIS E COFINS DA BASE DE CÁLCULO DA CPRB</vt:lpstr>
      <vt:lpstr>EXCLUSÃO DO PIS E COFINS DA BASE DE CÁLCULO DA CPRB</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Decorrências diretas do Tema 69</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Micro02</dc:creator>
  <cp:lastModifiedBy>Fabio Grillo</cp:lastModifiedBy>
  <cp:revision>612</cp:revision>
  <cp:lastPrinted>2017-04-25T16:39:36Z</cp:lastPrinted>
  <dcterms:created xsi:type="dcterms:W3CDTF">2016-06-22T18:52:12Z</dcterms:created>
  <dcterms:modified xsi:type="dcterms:W3CDTF">2023-03-10T15:18:20Z</dcterms:modified>
</cp:coreProperties>
</file>