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306" r:id="rId3"/>
    <p:sldId id="260" r:id="rId4"/>
    <p:sldId id="307" r:id="rId5"/>
    <p:sldId id="266" r:id="rId6"/>
    <p:sldId id="288" r:id="rId7"/>
    <p:sldId id="308" r:id="rId8"/>
    <p:sldId id="261" r:id="rId9"/>
    <p:sldId id="299" r:id="rId10"/>
    <p:sldId id="300" r:id="rId11"/>
    <p:sldId id="293" r:id="rId12"/>
    <p:sldId id="298" r:id="rId13"/>
    <p:sldId id="297" r:id="rId14"/>
    <p:sldId id="294" r:id="rId15"/>
    <p:sldId id="296" r:id="rId16"/>
    <p:sldId id="295" r:id="rId17"/>
    <p:sldId id="301" r:id="rId18"/>
    <p:sldId id="278" r:id="rId19"/>
    <p:sldId id="304" r:id="rId20"/>
    <p:sldId id="286" r:id="rId21"/>
    <p:sldId id="290" r:id="rId22"/>
    <p:sldId id="25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5"/>
  </p:normalViewPr>
  <p:slideViewPr>
    <p:cSldViewPr snapToGrid="0">
      <p:cViewPr varScale="1">
        <p:scale>
          <a:sx n="79" d="100"/>
          <a:sy n="79" d="100"/>
        </p:scale>
        <p:origin x="848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637a2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637a21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43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33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638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934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24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36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63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34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0E2DF621-45CF-8FEE-4E35-EE8B6873F9D0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4A123CB-C858-BA3A-552C-95EC042740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6186" y="85822"/>
            <a:ext cx="832942" cy="8329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9043E2A1-3176-751C-2C3F-40214CD126D9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B65F63C-7690-B2F4-A53C-530E57523B9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80717" y="132290"/>
            <a:ext cx="832942" cy="83294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2BDC3A1-C1D3-8D06-1038-29F01911063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02705" y="86683"/>
            <a:ext cx="1071135" cy="92415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space.almg.gov.br/handle/11037/2703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27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C27AC59-0814-604A-4DE0-AB1A2DA3E434}"/>
              </a:ext>
            </a:extLst>
          </p:cNvPr>
          <p:cNvSpPr txBox="1"/>
          <p:nvPr/>
        </p:nvSpPr>
        <p:spPr>
          <a:xfrm>
            <a:off x="440199" y="1575171"/>
            <a:ext cx="850060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Mediação, negociação e arbitragem no  Direito Tributário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17DA4A-0554-65B9-DC67-D7FB51F176BD}"/>
              </a:ext>
            </a:extLst>
          </p:cNvPr>
          <p:cNvSpPr txBox="1"/>
          <p:nvPr/>
        </p:nvSpPr>
        <p:spPr>
          <a:xfrm>
            <a:off x="1310600" y="3087616"/>
            <a:ext cx="652279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FLÁVIO COUTO BERNARDES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Doutor (2006), Mestre (2000) e Bacharel (1994) em Direito pela Universidade Federal de Minas Gerais. Membro do Corpo docente do Programa de Pós-Graduação em Direito da Pontifícia Universidade Católica de Minas Gerais e da UFMG. Procurador do Município de Belo Horizonte. Secretário-Geral da ABRADT. Advogado.</a:t>
            </a:r>
            <a:endParaRPr lang="pt-BR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Bernardes &amp; Advogados Associados">
            <a:extLst>
              <a:ext uri="{FF2B5EF4-FFF2-40B4-BE49-F238E27FC236}">
                <a16:creationId xmlns:a16="http://schemas.microsoft.com/office/drawing/2014/main" id="{F2014D0D-8925-B81F-7C22-9AE52DE1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675" y="223058"/>
            <a:ext cx="1810628" cy="7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1B9363F-3DE8-F4B2-921C-9DC6484AE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0451" y="39212"/>
            <a:ext cx="1071135" cy="92415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1B4D0F2-6A29-4A3A-80DF-CA232361D8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1" y="130427"/>
            <a:ext cx="832942" cy="8329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1379F76-D91C-3B63-EED6-DF079246DC05}"/>
              </a:ext>
            </a:extLst>
          </p:cNvPr>
          <p:cNvSpPr txBox="1"/>
          <p:nvPr/>
        </p:nvSpPr>
        <p:spPr>
          <a:xfrm>
            <a:off x="392906" y="1240869"/>
            <a:ext cx="860821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Supremacia do Interesse Público, legalidade e eficiência constitucional: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725" indent="177800">
              <a:buClr>
                <a:schemeClr val="bg1"/>
              </a:buClr>
              <a:buFont typeface="+mj-lt"/>
              <a:buAutoNum type="alphaLcParenR"/>
            </a:pPr>
            <a:r>
              <a:rPr lang="pt-BR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Interesse público primário: 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tutela bens e valores jurídicos que identificam toda a sociedade e a institucionalidade;</a:t>
            </a:r>
          </a:p>
          <a:p>
            <a:pPr marL="720725" indent="177800">
              <a:buClr>
                <a:schemeClr val="bg1"/>
              </a:buClr>
              <a:buFont typeface="+mj-lt"/>
              <a:buAutoNum type="alphaLcParenR"/>
            </a:pPr>
            <a:endParaRPr lang="pt-BR" sz="20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725" indent="177800">
              <a:buClr>
                <a:schemeClr val="bg1"/>
              </a:buClr>
              <a:buFont typeface="+mj-lt"/>
              <a:buAutoNum type="alphaLcParenR"/>
            </a:pPr>
            <a:r>
              <a:rPr lang="pt-BR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Interesse público secundário: 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interesses patrimoniais da Administração Pública.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Reflexão: 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interesse público secundário, assim como o primário, seria indisponível? Essa consideração não faria com que a eficiência fosse mitigada?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F17561C-C9DF-16A9-26AF-177AC27FC15D}"/>
              </a:ext>
            </a:extLst>
          </p:cNvPr>
          <p:cNvSpPr txBox="1"/>
          <p:nvPr/>
        </p:nvSpPr>
        <p:spPr>
          <a:xfrm>
            <a:off x="392906" y="424756"/>
            <a:ext cx="8362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Arbitragem e Administração Fiscal</a:t>
            </a:r>
          </a:p>
        </p:txBody>
      </p:sp>
    </p:spTree>
    <p:extLst>
      <p:ext uri="{BB962C8B-B14F-4D97-AF65-F5344CB8AC3E}">
        <p14:creationId xmlns:p14="http://schemas.microsoft.com/office/powerpoint/2010/main" val="61770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B0FC382-E70B-DE53-1162-0C8600767841}"/>
              </a:ext>
            </a:extLst>
          </p:cNvPr>
          <p:cNvSpPr txBox="1"/>
          <p:nvPr/>
        </p:nvSpPr>
        <p:spPr>
          <a:xfrm>
            <a:off x="267885" y="1279088"/>
            <a:ext cx="86082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pt-BR" sz="2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Arbitragem tributária</a:t>
            </a:r>
          </a:p>
          <a:p>
            <a:pPr algn="ctr">
              <a:buClr>
                <a:schemeClr val="bg1"/>
              </a:buClr>
            </a:pPr>
            <a:endParaRPr lang="pt-BR" sz="2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bg1"/>
              </a:buClr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Atualmente, tramita no Congresso Nacional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duas</a:t>
            </a:r>
            <a:r>
              <a:rPr lang="pt-BR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propostas 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legislativas sobre a Arbitragem Tributária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 n. 4.257/2019;</a:t>
            </a:r>
          </a:p>
          <a:p>
            <a:pPr lvl="1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 n. 4.468/2020 .</a:t>
            </a:r>
            <a:endParaRPr 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C400C6D-E2BA-01A4-614F-F3FC9D43FEE2}"/>
              </a:ext>
            </a:extLst>
          </p:cNvPr>
          <p:cNvSpPr txBox="1"/>
          <p:nvPr/>
        </p:nvSpPr>
        <p:spPr>
          <a:xfrm>
            <a:off x="392906" y="424756"/>
            <a:ext cx="8362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Arbitragem e Administração Fiscal</a:t>
            </a:r>
          </a:p>
        </p:txBody>
      </p:sp>
    </p:spTree>
    <p:extLst>
      <p:ext uri="{BB962C8B-B14F-4D97-AF65-F5344CB8AC3E}">
        <p14:creationId xmlns:p14="http://schemas.microsoft.com/office/powerpoint/2010/main" val="34176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0EF0196-91A9-22A7-00B5-1490E4AF5C09}"/>
              </a:ext>
            </a:extLst>
          </p:cNvPr>
          <p:cNvSpPr txBox="1"/>
          <p:nvPr/>
        </p:nvSpPr>
        <p:spPr>
          <a:xfrm>
            <a:off x="267890" y="1007638"/>
            <a:ext cx="86082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endParaRPr lang="pt-BR" sz="2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 n. 4.257/2019 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prevê a arbitragem apenas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ajuizamento da execução fiscal:</a:t>
            </a:r>
          </a:p>
          <a:p>
            <a:pPr lvl="1" algn="just">
              <a:buClr>
                <a:schemeClr val="bg1"/>
              </a:buClr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indent="4763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Arbitragem </a:t>
            </a:r>
            <a:r>
              <a:rPr lang="pt-BR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feita por órgão público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mediante garantia prévia do contribuinte;</a:t>
            </a:r>
          </a:p>
          <a:p>
            <a:pPr marL="542925" indent="4763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Pode haver a desconstituição da decisão arbitral pelo judiciário caso haja contrariedade à Súmula Vinculante, à decisão em controle concentrado, a repetitivos ou a repercussão geral. </a:t>
            </a:r>
          </a:p>
          <a:p>
            <a:pPr marL="542925" indent="4763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2700" algn="just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44450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 para reflexão: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segurança jurídica, imparcialidade e celeridade seriam realmente protegidas? </a:t>
            </a:r>
            <a:endParaRPr 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5005B7-FFBF-42D1-1F2E-148F8A6F6CBC}"/>
              </a:ext>
            </a:extLst>
          </p:cNvPr>
          <p:cNvSpPr txBox="1"/>
          <p:nvPr/>
        </p:nvSpPr>
        <p:spPr>
          <a:xfrm>
            <a:off x="392906" y="424756"/>
            <a:ext cx="8362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Arbitragem e Administração Fiscal</a:t>
            </a:r>
          </a:p>
        </p:txBody>
      </p:sp>
    </p:spTree>
    <p:extLst>
      <p:ext uri="{BB962C8B-B14F-4D97-AF65-F5344CB8AC3E}">
        <p14:creationId xmlns:p14="http://schemas.microsoft.com/office/powerpoint/2010/main" val="307530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1CB5AF3-3102-9671-EA26-E6BF08F78C5F}"/>
              </a:ext>
            </a:extLst>
          </p:cNvPr>
          <p:cNvSpPr txBox="1"/>
          <p:nvPr/>
        </p:nvSpPr>
        <p:spPr>
          <a:xfrm>
            <a:off x="267890" y="1173571"/>
            <a:ext cx="86082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78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 n. 4.468/2020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arbitragem como forma de resolução de conflitos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anteriores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constituição do crédito tributário: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Somente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curso da fiscalização e sobre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matérias de fato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instaurável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o crédito tributário já esteja constituído mediante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lançamento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auto de infração ou multa; 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Três árbitros (contribuinte, fisco e um terceiro).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Críticas: </a:t>
            </a:r>
          </a:p>
          <a:p>
            <a:pPr marL="457200" indent="-457200" algn="just">
              <a:buClr>
                <a:schemeClr val="bg1"/>
              </a:buClr>
              <a:buAutoNum type="alphaLcParenR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Parece confundir lançamento com o título executivo fiscal;</a:t>
            </a:r>
          </a:p>
          <a:p>
            <a:pPr marL="457200" indent="-457200" algn="just">
              <a:buClr>
                <a:schemeClr val="bg1"/>
              </a:buClr>
              <a:buAutoNum type="alphaLcParenR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 utilidade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prática haveria para tributos lançados por homologação?</a:t>
            </a:r>
          </a:p>
          <a:p>
            <a:pPr marL="457200" indent="-457200" algn="just">
              <a:buClr>
                <a:schemeClr val="bg1"/>
              </a:buClr>
              <a:buAutoNum type="alphaLcParenR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 a vantagem dessa sistemática em relação ao contencioso administrativo? Haveria real aumento de eficiência e segurança jurídica?</a:t>
            </a:r>
            <a:endParaRPr 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8DBCC2-7466-F9A8-D03A-8A59E65350EF}"/>
              </a:ext>
            </a:extLst>
          </p:cNvPr>
          <p:cNvSpPr txBox="1"/>
          <p:nvPr/>
        </p:nvSpPr>
        <p:spPr>
          <a:xfrm>
            <a:off x="392906" y="424756"/>
            <a:ext cx="8362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Arbitragem e Administração Fiscal</a:t>
            </a:r>
          </a:p>
        </p:txBody>
      </p:sp>
    </p:spTree>
    <p:extLst>
      <p:ext uri="{BB962C8B-B14F-4D97-AF65-F5344CB8AC3E}">
        <p14:creationId xmlns:p14="http://schemas.microsoft.com/office/powerpoint/2010/main" val="234671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9558159-5836-C40D-6B39-B5E101636479}"/>
              </a:ext>
            </a:extLst>
          </p:cNvPr>
          <p:cNvSpPr txBox="1"/>
          <p:nvPr/>
        </p:nvSpPr>
        <p:spPr>
          <a:xfrm>
            <a:off x="267885" y="1080954"/>
            <a:ext cx="86082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 de fundo: formação do título executivo fiscal;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função dos Direitos e Garantias Fundamentais do Contribuinte na formação do título executivo fiscal;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crédito fiscal é um direito disponível ou indisponível?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Disponível (negociável) até qual limite? Indisponível até qual limite (totalmente)?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âmbito dessa indeterminação, há espaço para o exercício de função jurisdicional para além do Poder Judiciário?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D04A3B-F109-DC13-F638-E472B9802386}"/>
              </a:ext>
            </a:extLst>
          </p:cNvPr>
          <p:cNvSpPr txBox="1"/>
          <p:nvPr/>
        </p:nvSpPr>
        <p:spPr>
          <a:xfrm>
            <a:off x="340714" y="65291"/>
            <a:ext cx="7743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t-B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 distinção funcional: processo e procedimento</a:t>
            </a:r>
          </a:p>
        </p:txBody>
      </p:sp>
    </p:spTree>
    <p:extLst>
      <p:ext uri="{BB962C8B-B14F-4D97-AF65-F5344CB8AC3E}">
        <p14:creationId xmlns:p14="http://schemas.microsoft.com/office/powerpoint/2010/main" val="303190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CD7BDB5-9CC5-48CA-3411-F9841784B59D}"/>
              </a:ext>
            </a:extLst>
          </p:cNvPr>
          <p:cNvSpPr txBox="1"/>
          <p:nvPr/>
        </p:nvSpPr>
        <p:spPr>
          <a:xfrm>
            <a:off x="267890" y="984781"/>
            <a:ext cx="860821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Processo: prestação jurisdicional;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Procedimento: relações jurídicas às quais o Estado é parte como interessado no seu resultado; 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Arbitragem aplicada à seara tributária: prestação jurisdicional, aplicada por quem?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Primeiro ponto: como seria o formato da escolha “dos” árbitros ou “do árbitro”?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haja prevalência da escolha pela própria Administração: haveria verdadeira prestação jurisdicional “imparcial”?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0ACF40-1795-54D1-45C6-99855F814877}"/>
              </a:ext>
            </a:extLst>
          </p:cNvPr>
          <p:cNvSpPr txBox="1"/>
          <p:nvPr/>
        </p:nvSpPr>
        <p:spPr>
          <a:xfrm>
            <a:off x="340714" y="65291"/>
            <a:ext cx="7743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t-B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 distinção funcional: processo e procedimento</a:t>
            </a:r>
          </a:p>
        </p:txBody>
      </p:sp>
    </p:spTree>
    <p:extLst>
      <p:ext uri="{BB962C8B-B14F-4D97-AF65-F5344CB8AC3E}">
        <p14:creationId xmlns:p14="http://schemas.microsoft.com/office/powerpoint/2010/main" val="304943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67E12F3-618D-1B3D-12A1-3E4CB175FCF7}"/>
              </a:ext>
            </a:extLst>
          </p:cNvPr>
          <p:cNvSpPr txBox="1"/>
          <p:nvPr/>
        </p:nvSpPr>
        <p:spPr>
          <a:xfrm>
            <a:off x="267890" y="988308"/>
            <a:ext cx="860821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Formação de título executivo fiscal e discussão sobre inconstitucionalidade: limites imanentes à atividade jurisdicional exercida pela arbitragem; 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Inafastabilidade da jurisdição estatal em matéria de controle de constitucionalidade; 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arbitragem seria uma forma </a:t>
            </a:r>
            <a:r>
              <a:rPr lang="pt-B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heterocompositiva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eficiente para questões tributárias?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Haveria alcance das decisões do Supremo Tribunal Federal, posterior às decisões arbitrais, para a desconstituição destas mesmas decisões? 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Jurisdição e isonomia em matéria tributária.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9C175A-FE35-C866-BE35-5D99AE356035}"/>
              </a:ext>
            </a:extLst>
          </p:cNvPr>
          <p:cNvSpPr txBox="1"/>
          <p:nvPr/>
        </p:nvSpPr>
        <p:spPr>
          <a:xfrm>
            <a:off x="340714" y="65291"/>
            <a:ext cx="7743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t-BR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 distinção funcional: processo e procedimento</a:t>
            </a:r>
          </a:p>
        </p:txBody>
      </p:sp>
    </p:spTree>
    <p:extLst>
      <p:ext uri="{BB962C8B-B14F-4D97-AF65-F5344CB8AC3E}">
        <p14:creationId xmlns:p14="http://schemas.microsoft.com/office/powerpoint/2010/main" val="1380629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115CC76-AA7F-2BC2-D2F2-493EFF0E414F}"/>
              </a:ext>
            </a:extLst>
          </p:cNvPr>
          <p:cNvSpPr txBox="1"/>
          <p:nvPr/>
        </p:nvSpPr>
        <p:spPr>
          <a:xfrm>
            <a:off x="267890" y="1240869"/>
            <a:ext cx="860821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78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Arbitragem e princípio da isonomia: qual o limite de consideração da “disponibilidade” da obrigação ou do crédito tributários?</a:t>
            </a:r>
          </a:p>
          <a:p>
            <a:pPr indent="1778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778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Arbitragem, isonomia e publicidade: a mera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publicização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julgados de questões tributárias submetidas à arbitragem levaria à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garantia da isonomia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indent="1778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778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Arbitragem, isonomia e eficiência: a função dos tribunais administrativos, especialmente o CARF, já não teria a capacidade de atingir essas finalidades? </a:t>
            </a:r>
          </a:p>
          <a:p>
            <a:pPr indent="1778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778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Arbitragem, isonomia e transação: o modelo de procedimento administrativa e o aperfeiçoamento da transação tributária não seria mais eficiente? </a:t>
            </a:r>
            <a:endParaRPr 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9C5F3B-FD1D-6644-63D3-32934BED1965}"/>
              </a:ext>
            </a:extLst>
          </p:cNvPr>
          <p:cNvSpPr txBox="1"/>
          <p:nvPr/>
        </p:nvSpPr>
        <p:spPr>
          <a:xfrm>
            <a:off x="392906" y="424756"/>
            <a:ext cx="8362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Arbitragem e Administração Fiscal</a:t>
            </a:r>
          </a:p>
        </p:txBody>
      </p:sp>
    </p:spTree>
    <p:extLst>
      <p:ext uri="{BB962C8B-B14F-4D97-AF65-F5344CB8AC3E}">
        <p14:creationId xmlns:p14="http://schemas.microsoft.com/office/powerpoint/2010/main" val="265084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A03622A-95D5-0203-83D6-6856AC4662B3}"/>
              </a:ext>
            </a:extLst>
          </p:cNvPr>
          <p:cNvSpPr txBox="1"/>
          <p:nvPr/>
        </p:nvSpPr>
        <p:spPr>
          <a:xfrm>
            <a:off x="392905" y="424756"/>
            <a:ext cx="8429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Arbitragem Tributária: benefícios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0FC382-E70B-DE53-1162-0C8600767841}"/>
              </a:ext>
            </a:extLst>
          </p:cNvPr>
          <p:cNvSpPr txBox="1"/>
          <p:nvPr/>
        </p:nvSpPr>
        <p:spPr>
          <a:xfrm>
            <a:off x="303476" y="1127045"/>
            <a:ext cx="86082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Decisão por terceiro imparcial; 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Decisão com altíssimo grau de técnica e conhecimento: aumento da eficiência temporal;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Diminuição dos gastos da máquina pública pela diminuição da demanda em relação ao Poder Judiciário e às estruturas administrativas mais sofisticadas, como o CARF; 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Efici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ência da arrecadação: o montante arrecadado depende da norma tributária de incidência ou da forma (procedimento) pelo qual são exigidas essas obrigações? </a:t>
            </a:r>
            <a:endParaRPr 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67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1E828B-3D24-90A3-31DD-C9A2A11C97CE}"/>
              </a:ext>
            </a:extLst>
          </p:cNvPr>
          <p:cNvSpPr txBox="1"/>
          <p:nvPr/>
        </p:nvSpPr>
        <p:spPr>
          <a:xfrm>
            <a:off x="392905" y="424756"/>
            <a:ext cx="8429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Arbitragem Tributária: benefícios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08671D-8131-044C-6DC2-E171AA7E9CA7}"/>
              </a:ext>
            </a:extLst>
          </p:cNvPr>
          <p:cNvSpPr txBox="1"/>
          <p:nvPr/>
        </p:nvSpPr>
        <p:spPr>
          <a:xfrm>
            <a:off x="267890" y="1418358"/>
            <a:ext cx="86082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pt-BR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“(...) mesmo que a arbitragem na esfera tributária não seja “a solução” para os problemas que tangenciam a crise numérica dos processos que envolvem a matéria tributária, certamente irá conferir efetividade ao </a:t>
            </a:r>
            <a:r>
              <a:rPr lang="pt-BR" sz="2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acesso à justiça </a:t>
            </a:r>
            <a:r>
              <a:rPr lang="pt-BR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pois será mais uma forma de o contribuinte fazer valer o seu </a:t>
            </a:r>
            <a:r>
              <a:rPr lang="pt-BR" sz="2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direito de discutir as cobranças impostas pelo Fisco</a:t>
            </a:r>
            <a:r>
              <a:rPr lang="pt-BR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bem como terá decisões mais </a:t>
            </a:r>
            <a:r>
              <a:rPr lang="pt-BR" sz="2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céleres</a:t>
            </a:r>
            <a:r>
              <a:rPr lang="pt-BR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e, a princípio, com mais </a:t>
            </a:r>
            <a:r>
              <a:rPr lang="pt-BR" sz="2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qualidade técnica</a:t>
            </a:r>
            <a:r>
              <a:rPr lang="pt-BR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Benefícios como celeridade e especialidade são muito relevantes ao cidadão e para as empresas</a:t>
            </a:r>
            <a:r>
              <a:rPr lang="pt-BR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just">
              <a:buClr>
                <a:schemeClr val="bg1"/>
              </a:buClr>
            </a:pPr>
            <a:endParaRPr lang="pt-BR" sz="20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bg1"/>
              </a:buClr>
            </a:pP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GIANETTI, Leonardo Varella.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Arbitragem no Direito Tributário Brasileiro: possibilidade e procedimentos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Tese de Doutorado, p. 358.</a:t>
            </a:r>
            <a:endParaRPr lang="pt-BR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5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D07E13-5471-23E6-7CD8-94E170EC5C61}"/>
              </a:ext>
            </a:extLst>
          </p:cNvPr>
          <p:cNvSpPr txBox="1"/>
          <p:nvPr/>
        </p:nvSpPr>
        <p:spPr>
          <a:xfrm>
            <a:off x="392905" y="265968"/>
            <a:ext cx="4672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Introdução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AB30E0-17C5-833C-82D5-4CE2A41388AB}"/>
              </a:ext>
            </a:extLst>
          </p:cNvPr>
          <p:cNvSpPr txBox="1"/>
          <p:nvPr/>
        </p:nvSpPr>
        <p:spPr>
          <a:xfrm>
            <a:off x="392905" y="964032"/>
            <a:ext cx="860821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Temas centrais: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mediação e arbitragem;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meios alternativos de resolução de conflitos - quais sejam,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mediação, negociação e arbitragem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fazem parte da Recomendação n. 120, de 28/10/2021, do CNJ, a qual "recomenda o tratamento adequado de conflitos de natureza tributária, quando possível pela via da autocomposição”;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junho de 2022, o estoque da Dívida Ativa da União foi de R$2.770 bilhões. Espera-se recuperar R$552 bilhões, com a maior parte impactando o resultado primário;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métodos alternativos de solução de conflitos são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possíveis instrumentos de redução desse passivo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além de solução de redução de litígios tributários.</a:t>
            </a:r>
          </a:p>
        </p:txBody>
      </p:sp>
    </p:spTree>
    <p:extLst>
      <p:ext uri="{BB962C8B-B14F-4D97-AF65-F5344CB8AC3E}">
        <p14:creationId xmlns:p14="http://schemas.microsoft.com/office/powerpoint/2010/main" val="2646374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720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C474B8C-2E38-98B5-2B93-0D082354C8C9}"/>
              </a:ext>
            </a:extLst>
          </p:cNvPr>
          <p:cNvSpPr txBox="1"/>
          <p:nvPr/>
        </p:nvSpPr>
        <p:spPr>
          <a:xfrm>
            <a:off x="2235994" y="2139256"/>
            <a:ext cx="4672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F4F294-993A-AD6C-815A-419E0C6BA1AC}"/>
              </a:ext>
            </a:extLst>
          </p:cNvPr>
          <p:cNvSpPr txBox="1"/>
          <p:nvPr/>
        </p:nvSpPr>
        <p:spPr>
          <a:xfrm>
            <a:off x="284560" y="1148037"/>
            <a:ext cx="85748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implementação dos institutos apresentados exige </a:t>
            </a: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mudanças administrativas e jurídico-culturais </a:t>
            </a: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os operadores do Direito (SILVA, 2018, p. 46).</a:t>
            </a:r>
            <a:r>
              <a:rPr lang="pt-BR" sz="2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2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maior dificuldade para o legislador ordinário é, na verdade, o óbice cultural ou principiológico: </a:t>
            </a: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noção hegemônica da indisponibilidade do interesse público </a:t>
            </a:r>
            <a:r>
              <a:rPr lang="pt-B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(POROCA; NOBRE JÚNIOR, 2022, p. 7).</a:t>
            </a:r>
            <a:r>
              <a:rPr lang="pt-BR" sz="2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5B4A85-9B93-B7FB-99D4-EFE300315A5C}"/>
              </a:ext>
            </a:extLst>
          </p:cNvPr>
          <p:cNvSpPr txBox="1"/>
          <p:nvPr/>
        </p:nvSpPr>
        <p:spPr>
          <a:xfrm>
            <a:off x="284561" y="310863"/>
            <a:ext cx="823414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t-BR"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Reflexões finais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DFB658-B575-D87D-D326-2D6DEDE2B96C}"/>
              </a:ext>
            </a:extLst>
          </p:cNvPr>
          <p:cNvSpPr txBox="1"/>
          <p:nvPr/>
        </p:nvSpPr>
        <p:spPr>
          <a:xfrm>
            <a:off x="428622" y="4093637"/>
            <a:ext cx="8286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pt-BR" sz="1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SILVA, Ricardo Almeida Ribeiro da. Prevenção dos litígios tributários: uma nova proposta: efetividade do consenso ao tributo. Disponível em: </a:t>
            </a:r>
            <a:r>
              <a:rPr lang="pt-BR" sz="1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https://dspace.almg.gov.br/handle/11037/27032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POROCA, Victor Lúcio Cavalcanti; NOBRE JÚNIOR, Edilson Pereira. Arbitragem tributária: a experiência portuguesa e as propostas legislativas brasileiras. Disponível em: https://doi.org/10.51284/rbpj.poroca2022 </a:t>
            </a:r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0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C474B8C-2E38-98B5-2B93-0D082354C8C9}"/>
              </a:ext>
            </a:extLst>
          </p:cNvPr>
          <p:cNvSpPr txBox="1"/>
          <p:nvPr/>
        </p:nvSpPr>
        <p:spPr>
          <a:xfrm>
            <a:off x="2235994" y="2139256"/>
            <a:ext cx="4672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5B4A85-9B93-B7FB-99D4-EFE300315A5C}"/>
              </a:ext>
            </a:extLst>
          </p:cNvPr>
          <p:cNvSpPr txBox="1"/>
          <p:nvPr/>
        </p:nvSpPr>
        <p:spPr>
          <a:xfrm>
            <a:off x="475856" y="1138335"/>
            <a:ext cx="819227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Obrigado!</a:t>
            </a:r>
          </a:p>
          <a:p>
            <a:pPr algn="just"/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flavio.bernardes@bernardesadvogados.adv.br</a:t>
            </a:r>
            <a:endParaRPr lang="pt-B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5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104" y="1559950"/>
            <a:ext cx="3587800" cy="9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3113950"/>
            <a:ext cx="3797200" cy="4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29473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A03622A-95D5-0203-83D6-6856AC4662B3}"/>
              </a:ext>
            </a:extLst>
          </p:cNvPr>
          <p:cNvSpPr txBox="1"/>
          <p:nvPr/>
        </p:nvSpPr>
        <p:spPr>
          <a:xfrm>
            <a:off x="392905" y="856614"/>
            <a:ext cx="8608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Possíveis benefícios dos meios alternativos de solução de conflitos no Direito Tributário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0FC382-E70B-DE53-1162-0C8600767841}"/>
              </a:ext>
            </a:extLst>
          </p:cNvPr>
          <p:cNvSpPr txBox="1"/>
          <p:nvPr/>
        </p:nvSpPr>
        <p:spPr>
          <a:xfrm>
            <a:off x="392905" y="1632555"/>
            <a:ext cx="8608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069C2A-D61D-5FCA-45E2-A8E3199969C6}"/>
              </a:ext>
            </a:extLst>
          </p:cNvPr>
          <p:cNvSpPr txBox="1"/>
          <p:nvPr/>
        </p:nvSpPr>
        <p:spPr>
          <a:xfrm>
            <a:off x="358163" y="2313205"/>
            <a:ext cx="13394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Evitar o ajuizamento de ações judiciais;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8C54FA-C40E-E46A-A205-F7FAC9358633}"/>
              </a:ext>
            </a:extLst>
          </p:cNvPr>
          <p:cNvSpPr txBox="1"/>
          <p:nvPr/>
        </p:nvSpPr>
        <p:spPr>
          <a:xfrm>
            <a:off x="2548531" y="1600647"/>
            <a:ext cx="4582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5416906-33C5-29FD-CBBB-7D8B99F8C79A}"/>
              </a:ext>
            </a:extLst>
          </p:cNvPr>
          <p:cNvSpPr txBox="1"/>
          <p:nvPr/>
        </p:nvSpPr>
        <p:spPr>
          <a:xfrm>
            <a:off x="2548531" y="2313205"/>
            <a:ext cx="13394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Diminuir o tempo e os custos de solução de conflitos;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19B2B9-16AE-FDBA-8277-72DB4231A752}"/>
              </a:ext>
            </a:extLst>
          </p:cNvPr>
          <p:cNvSpPr txBox="1"/>
          <p:nvPr/>
        </p:nvSpPr>
        <p:spPr>
          <a:xfrm>
            <a:off x="4700585" y="1539092"/>
            <a:ext cx="4693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42AB3D-09E8-0EBA-F7F0-07EA0AC04C32}"/>
              </a:ext>
            </a:extLst>
          </p:cNvPr>
          <p:cNvSpPr txBox="1"/>
          <p:nvPr/>
        </p:nvSpPr>
        <p:spPr>
          <a:xfrm>
            <a:off x="4697013" y="2266176"/>
            <a:ext cx="16011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 diálogo mais amistoso e eficiente entre as partes envolvidas;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6745FFE-C152-49AA-874F-AB72702ED932}"/>
              </a:ext>
            </a:extLst>
          </p:cNvPr>
          <p:cNvSpPr txBox="1"/>
          <p:nvPr/>
        </p:nvSpPr>
        <p:spPr>
          <a:xfrm>
            <a:off x="6889254" y="1601094"/>
            <a:ext cx="823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E6E6374-6553-4D48-23E6-3E895C4DD646}"/>
              </a:ext>
            </a:extLst>
          </p:cNvPr>
          <p:cNvSpPr txBox="1"/>
          <p:nvPr/>
        </p:nvSpPr>
        <p:spPr>
          <a:xfrm>
            <a:off x="6913356" y="2188130"/>
            <a:ext cx="19227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Contribuir para a redução do número de processos em tramitação no Poder Judiciário, bem como do custo Brasil.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B0723B7-7AF7-9629-8790-3F7DC4C45525}"/>
              </a:ext>
            </a:extLst>
          </p:cNvPr>
          <p:cNvSpPr txBox="1"/>
          <p:nvPr/>
        </p:nvSpPr>
        <p:spPr>
          <a:xfrm>
            <a:off x="392905" y="265968"/>
            <a:ext cx="5417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Introdução</a:t>
            </a:r>
          </a:p>
        </p:txBody>
      </p:sp>
    </p:spTree>
    <p:extLst>
      <p:ext uri="{BB962C8B-B14F-4D97-AF65-F5344CB8AC3E}">
        <p14:creationId xmlns:p14="http://schemas.microsoft.com/office/powerpoint/2010/main" val="242744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9AA0A3-D3C5-4B78-1D4A-644B19ACF760}"/>
              </a:ext>
            </a:extLst>
          </p:cNvPr>
          <p:cNvSpPr txBox="1"/>
          <p:nvPr/>
        </p:nvSpPr>
        <p:spPr>
          <a:xfrm>
            <a:off x="392905" y="265968"/>
            <a:ext cx="4672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Mediação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4E2592-5B29-AB56-D4FF-22C77A426680}"/>
              </a:ext>
            </a:extLst>
          </p:cNvPr>
          <p:cNvSpPr txBox="1"/>
          <p:nvPr/>
        </p:nvSpPr>
        <p:spPr>
          <a:xfrm>
            <a:off x="465733" y="1465738"/>
            <a:ext cx="86082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Definição legal: 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bg1"/>
              </a:buClr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n. 13.140/2015: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mediação é a “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atividade técnica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exercida por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terceiro imparcial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 poder decisório, que, escolhido ou aceito pelas partes, as auxilia e estimula a 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identificar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desenvolver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soluções consensuais para a controvérsia”.</a:t>
            </a:r>
          </a:p>
          <a:p>
            <a:pPr algn="just">
              <a:buClr>
                <a:schemeClr val="bg1"/>
              </a:buClr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Não há previsão específica na lei federal sobre a mediação em matéria tributária.</a:t>
            </a:r>
          </a:p>
        </p:txBody>
      </p:sp>
    </p:spTree>
    <p:extLst>
      <p:ext uri="{BB962C8B-B14F-4D97-AF65-F5344CB8AC3E}">
        <p14:creationId xmlns:p14="http://schemas.microsoft.com/office/powerpoint/2010/main" val="308105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8BBFF4F-B880-ED73-FED6-2437DFDD18E4}"/>
              </a:ext>
            </a:extLst>
          </p:cNvPr>
          <p:cNvSpPr txBox="1"/>
          <p:nvPr/>
        </p:nvSpPr>
        <p:spPr>
          <a:xfrm>
            <a:off x="221455" y="459145"/>
            <a:ext cx="8780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 Mediação Tributária: Experiência exitosa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474B8C-2E38-98B5-2B93-0D082354C8C9}"/>
              </a:ext>
            </a:extLst>
          </p:cNvPr>
          <p:cNvSpPr txBox="1"/>
          <p:nvPr/>
        </p:nvSpPr>
        <p:spPr>
          <a:xfrm>
            <a:off x="2235994" y="2139256"/>
            <a:ext cx="4672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E07FC34-8352-62F9-ACCE-FB76FAB28543}"/>
              </a:ext>
            </a:extLst>
          </p:cNvPr>
          <p:cNvSpPr txBox="1"/>
          <p:nvPr/>
        </p:nvSpPr>
        <p:spPr>
          <a:xfrm>
            <a:off x="181504" y="1750821"/>
            <a:ext cx="878098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n. 13.028/22, do Município de Porto Alegre/RS, instituiu a mediação tributária de forma pioneira e inovadora; 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1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21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oram criadas duas câmaras de mediação tributária – uma no âmbito da Procuradoria-Geral do Município, que atua nas demandas já judicializadas, e outra na Secretaria Municipal da Fazenda, para situações ainda em cobrança administrativa.</a:t>
            </a:r>
            <a:endParaRPr lang="pt-BR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5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8BBFF4F-B880-ED73-FED6-2437DFDD18E4}"/>
              </a:ext>
            </a:extLst>
          </p:cNvPr>
          <p:cNvSpPr txBox="1"/>
          <p:nvPr/>
        </p:nvSpPr>
        <p:spPr>
          <a:xfrm>
            <a:off x="221455" y="459145"/>
            <a:ext cx="8780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 Mediação  Tributária: experiência exitosa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474B8C-2E38-98B5-2B93-0D082354C8C9}"/>
              </a:ext>
            </a:extLst>
          </p:cNvPr>
          <p:cNvSpPr txBox="1"/>
          <p:nvPr/>
        </p:nvSpPr>
        <p:spPr>
          <a:xfrm>
            <a:off x="2235994" y="2139256"/>
            <a:ext cx="4672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E07FC34-8352-62F9-ACCE-FB76FAB28543}"/>
              </a:ext>
            </a:extLst>
          </p:cNvPr>
          <p:cNvSpPr txBox="1"/>
          <p:nvPr/>
        </p:nvSpPr>
        <p:spPr>
          <a:xfrm>
            <a:off x="301144" y="1170107"/>
            <a:ext cx="86216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Funções da mediação tributária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Melhorar a confiança entre Fisco e Contribuinte; 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Possibilitar a participação mais ativa do contribuinte na interpretação do antecedente da norma tributária;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Dirimir dúvidas sobre fatos que compõem o antecedente de maneira mais técnica, suprindo a ineficiência do instrumento de consulta; 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 inteligibilidade da legislação a partir das discussões, tanto por parte do Fisco, como por parte do contribuinte. </a:t>
            </a:r>
          </a:p>
        </p:txBody>
      </p:sp>
    </p:spTree>
    <p:extLst>
      <p:ext uri="{BB962C8B-B14F-4D97-AF65-F5344CB8AC3E}">
        <p14:creationId xmlns:p14="http://schemas.microsoft.com/office/powerpoint/2010/main" val="275018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3A82F46-276A-CE03-566D-2E759123D11A}"/>
              </a:ext>
            </a:extLst>
          </p:cNvPr>
          <p:cNvSpPr txBox="1"/>
          <p:nvPr/>
        </p:nvSpPr>
        <p:spPr>
          <a:xfrm>
            <a:off x="181509" y="394409"/>
            <a:ext cx="8780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 Mediação  Tributária: experiência exitosa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7ADAB8-0BF9-1509-917E-1FB6EABCC049}"/>
              </a:ext>
            </a:extLst>
          </p:cNvPr>
          <p:cNvSpPr txBox="1"/>
          <p:nvPr/>
        </p:nvSpPr>
        <p:spPr>
          <a:xfrm>
            <a:off x="261198" y="920810"/>
            <a:ext cx="862160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Funções da mediação tributária</a:t>
            </a:r>
          </a:p>
          <a:p>
            <a:pPr algn="just">
              <a:buClr>
                <a:schemeClr val="bg1"/>
              </a:buClr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 de “</a:t>
            </a:r>
            <a:r>
              <a:rPr lang="pt-BR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comunitarização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da obrigação tributária: participação, reconhecimento e maior aderência ao pronto adimplemento das obrigações;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Estímulo à isonomia entre as partes: afasta-se da lógica da “imperatividade” do Estado; 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Qualificação substancial: decisão informada; 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Segurança jurídica a partir da cooperação e da voluntariedade das partes; </a:t>
            </a: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Concretização e potencialização da legalidade tributária. </a:t>
            </a:r>
          </a:p>
        </p:txBody>
      </p:sp>
    </p:spTree>
    <p:extLst>
      <p:ext uri="{BB962C8B-B14F-4D97-AF65-F5344CB8AC3E}">
        <p14:creationId xmlns:p14="http://schemas.microsoft.com/office/powerpoint/2010/main" val="68562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A03622A-95D5-0203-83D6-6856AC4662B3}"/>
              </a:ext>
            </a:extLst>
          </p:cNvPr>
          <p:cNvSpPr txBox="1"/>
          <p:nvPr/>
        </p:nvSpPr>
        <p:spPr>
          <a:xfrm>
            <a:off x="392906" y="424756"/>
            <a:ext cx="8362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Arbitragem e Administração Fiscal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0FC382-E70B-DE53-1162-0C8600767841}"/>
              </a:ext>
            </a:extLst>
          </p:cNvPr>
          <p:cNvSpPr txBox="1"/>
          <p:nvPr/>
        </p:nvSpPr>
        <p:spPr>
          <a:xfrm>
            <a:off x="392906" y="1618154"/>
            <a:ext cx="86082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arbitragem está disciplinada pela Lei n. 9.307/96;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Lei n. 13.129/2015: modifica a Lei de Arbitragem para possibilitar a arbitragem entre a Administração Pública e particulares:</a:t>
            </a:r>
            <a:endParaRPr 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D25C08-C3F7-08B6-AE34-BF1EF338C443}"/>
              </a:ext>
            </a:extLst>
          </p:cNvPr>
          <p:cNvSpPr txBox="1"/>
          <p:nvPr/>
        </p:nvSpPr>
        <p:spPr>
          <a:xfrm>
            <a:off x="2728912" y="3395305"/>
            <a:ext cx="61998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1º - (...) §1º - A administração pública direta e indireta </a:t>
            </a:r>
            <a:r>
              <a:rPr lang="pt-BR" sz="2000" b="1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poderá</a:t>
            </a:r>
            <a:r>
              <a:rPr lang="pt-BR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utilizar-se da arbitragem para dirimir conflitos relativos a </a:t>
            </a:r>
            <a:r>
              <a:rPr lang="pt-BR" sz="2000" b="1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direitos patrimoniais disponíveis</a:t>
            </a:r>
            <a:r>
              <a:rPr lang="pt-BR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725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7A48216-60E0-A58D-BBCD-E56558D93385}"/>
              </a:ext>
            </a:extLst>
          </p:cNvPr>
          <p:cNvSpPr txBox="1"/>
          <p:nvPr/>
        </p:nvSpPr>
        <p:spPr>
          <a:xfrm>
            <a:off x="392906" y="1618154"/>
            <a:ext cx="86082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 o que é um direito disponível?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Carlos Alberto Carmona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aponta que é aquele que “pode ser exercido livremente por seu titular, sem que haja norma cogente impondo o cumprimento do preceito, sob pena de nulidade ou anulabilidade do ato praticado com sua infringência”.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Supremacia do Interesse Público seria absoluta?</a:t>
            </a:r>
            <a:endParaRPr lang="pt-BR" sz="20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521BF6-ED3D-CF8D-AB2B-2BE0988D482D}"/>
              </a:ext>
            </a:extLst>
          </p:cNvPr>
          <p:cNvSpPr txBox="1"/>
          <p:nvPr/>
        </p:nvSpPr>
        <p:spPr>
          <a:xfrm>
            <a:off x="392906" y="424756"/>
            <a:ext cx="8362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Arbitragem e Administração Fiscal</a:t>
            </a:r>
          </a:p>
        </p:txBody>
      </p:sp>
    </p:spTree>
    <p:extLst>
      <p:ext uri="{BB962C8B-B14F-4D97-AF65-F5344CB8AC3E}">
        <p14:creationId xmlns:p14="http://schemas.microsoft.com/office/powerpoint/2010/main" val="228017478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1647</Words>
  <Application>Microsoft Office PowerPoint</Application>
  <PresentationFormat>Apresentação na tela (16:9)</PresentationFormat>
  <Paragraphs>161</Paragraphs>
  <Slides>22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Clara Bonaparte</dc:creator>
  <cp:lastModifiedBy>Pedro Augusto Costa Gontijo</cp:lastModifiedBy>
  <cp:revision>54</cp:revision>
  <dcterms:modified xsi:type="dcterms:W3CDTF">2023-03-08T18:54:51Z</dcterms:modified>
</cp:coreProperties>
</file>