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62" r:id="rId6"/>
    <p:sldId id="263" r:id="rId7"/>
    <p:sldId id="266" r:id="rId8"/>
    <p:sldId id="264" r:id="rId9"/>
    <p:sldId id="259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6"/>
  </p:normalViewPr>
  <p:slideViewPr>
    <p:cSldViewPr snapToGrid="0">
      <p:cViewPr varScale="1">
        <p:scale>
          <a:sx n="117" d="100"/>
          <a:sy n="117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95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729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7897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2992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246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507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637a21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637a21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02C165E-7A00-E055-6073-A6B7358BF0E3}"/>
              </a:ext>
            </a:extLst>
          </p:cNvPr>
          <p:cNvSpPr txBox="1"/>
          <p:nvPr/>
        </p:nvSpPr>
        <p:spPr>
          <a:xfrm>
            <a:off x="618033" y="1248311"/>
            <a:ext cx="790793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accent3">
                    <a:lumMod val="20000"/>
                    <a:lumOff val="80000"/>
                  </a:schemeClr>
                </a:solidFill>
                <a:latin typeface="Roxborough CF" pitchFamily="2" charset="77"/>
              </a:rPr>
              <a:t>TRANSAÇAO TRIBUTÁRIA:</a:t>
            </a:r>
          </a:p>
          <a:p>
            <a:r>
              <a:rPr lang="pt-BR" sz="4000" dirty="0">
                <a:solidFill>
                  <a:schemeClr val="accent3">
                    <a:lumMod val="20000"/>
                    <a:lumOff val="80000"/>
                  </a:schemeClr>
                </a:solidFill>
                <a:latin typeface="Roxborough CF" pitchFamily="2" charset="77"/>
              </a:rPr>
              <a:t>PERSPECTIVA E EFETIVIDADE</a:t>
            </a:r>
          </a:p>
          <a:p>
            <a:endParaRPr lang="pt-BR" sz="3000" dirty="0">
              <a:solidFill>
                <a:schemeClr val="accent3">
                  <a:lumMod val="20000"/>
                  <a:lumOff val="80000"/>
                </a:schemeClr>
              </a:solidFill>
              <a:latin typeface="Roxborough CF" pitchFamily="2" charset="77"/>
            </a:endParaRPr>
          </a:p>
          <a:p>
            <a:endParaRPr lang="pt-BR" sz="3000" dirty="0">
              <a:solidFill>
                <a:schemeClr val="accent3">
                  <a:lumMod val="20000"/>
                  <a:lumOff val="80000"/>
                </a:schemeClr>
              </a:solidFill>
              <a:latin typeface="Roxborough CF" pitchFamily="2" charset="77"/>
            </a:endParaRPr>
          </a:p>
          <a:p>
            <a:r>
              <a:rPr lang="pt-BR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Roxborough CF" pitchFamily="2" charset="77"/>
              </a:rPr>
              <a:t>                                         </a:t>
            </a:r>
            <a:r>
              <a:rPr lang="pt-BR" sz="3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Roxborough CF" pitchFamily="2" charset="77"/>
              </a:rPr>
              <a:t>Juselder</a:t>
            </a:r>
            <a:r>
              <a:rPr lang="pt-BR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Roxborough CF" pitchFamily="2" charset="77"/>
              </a:rPr>
              <a:t> Cordeiro da Mata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59E94A0-ED17-DE42-3FB4-DCE2ABFF4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850" y="640338"/>
            <a:ext cx="6846200" cy="1826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8D00054-793D-F160-ED91-A3F2338B2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899" y="2443040"/>
            <a:ext cx="6846200" cy="2097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             </a:t>
            </a:r>
            <a:r>
              <a:rPr lang="pt-BR" dirty="0">
                <a:latin typeface="Greycliff CF Extra Light" pitchFamily="2" charset="77"/>
              </a:rPr>
              <a:t>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Greycliff CF Extra Light" pitchFamily="2" charset="77"/>
              </a:rPr>
              <a:t>	   </a:t>
            </a:r>
            <a:r>
              <a:rPr lang="pt-BR" sz="900" b="1" dirty="0">
                <a:latin typeface="Greycliff CF Extra Light" pitchFamily="2" charset="77"/>
              </a:rPr>
              <a:t>Fonte: </a:t>
            </a:r>
            <a:r>
              <a:rPr lang="pt-BR" sz="900" dirty="0">
                <a:latin typeface="Greycliff CF Extra Light" pitchFamily="2" charset="77"/>
              </a:rPr>
              <a:t>Relatório </a:t>
            </a:r>
            <a:r>
              <a:rPr lang="pt-BR" sz="900" dirty="0" err="1">
                <a:latin typeface="Greycliff CF Extra Light" pitchFamily="2" charset="77"/>
              </a:rPr>
              <a:t>n</a:t>
            </a:r>
            <a:r>
              <a:rPr lang="pt-BR" sz="900" dirty="0">
                <a:latin typeface="Greycliff CF Extra Light" pitchFamily="2" charset="77"/>
              </a:rPr>
              <a:t>. 4- Observatório de transações tributárias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latin typeface="Greycliff CF Extra Light" pitchFamily="2" charset="77"/>
              </a:rPr>
              <a:t>                                        Núcleo de pesquisa em tributação do </a:t>
            </a:r>
            <a:r>
              <a:rPr lang="pt-BR" sz="900" dirty="0" err="1">
                <a:latin typeface="Greycliff CF Extra Light" pitchFamily="2" charset="77"/>
              </a:rPr>
              <a:t>Insper</a:t>
            </a:r>
            <a:endParaRPr sz="9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5F2905-6ACA-CB0C-B830-46E4CC086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54" y="1809591"/>
            <a:ext cx="7751130" cy="20526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696C559-5373-B1A4-DC1B-6AB72E6B1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34" y="1023258"/>
            <a:ext cx="7775571" cy="677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09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             </a:t>
            </a:r>
            <a:r>
              <a:rPr lang="pt-BR" dirty="0">
                <a:latin typeface="Greycliff CF Extra Light" pitchFamily="2" charset="77"/>
              </a:rPr>
              <a:t>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Greycliff CF Extra Light" pitchFamily="2" charset="77"/>
              </a:rPr>
              <a:t>	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dirty="0">
                <a:latin typeface="Greycliff CF Extra Light" pitchFamily="2" charset="77"/>
              </a:rPr>
              <a:t>	     Fonte: </a:t>
            </a:r>
            <a:r>
              <a:rPr lang="pt-BR" sz="900" dirty="0">
                <a:latin typeface="Greycliff CF Extra Light" pitchFamily="2" charset="77"/>
              </a:rPr>
              <a:t>Relatório </a:t>
            </a:r>
            <a:r>
              <a:rPr lang="pt-BR" sz="900" dirty="0" err="1">
                <a:latin typeface="Greycliff CF Extra Light" pitchFamily="2" charset="77"/>
              </a:rPr>
              <a:t>n</a:t>
            </a:r>
            <a:r>
              <a:rPr lang="pt-BR" sz="900" dirty="0">
                <a:latin typeface="Greycliff CF Extra Light" pitchFamily="2" charset="77"/>
              </a:rPr>
              <a:t>. 4- Observatório de transações tributárias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latin typeface="Greycliff CF Extra Light" pitchFamily="2" charset="77"/>
              </a:rPr>
              <a:t>                                        Núcleo de pesquisa em tributação do </a:t>
            </a:r>
            <a:r>
              <a:rPr lang="pt-BR" sz="900" dirty="0" err="1">
                <a:latin typeface="Greycliff CF Extra Light" pitchFamily="2" charset="77"/>
              </a:rPr>
              <a:t>Insper</a:t>
            </a:r>
            <a:endParaRPr sz="9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74646B0-DB31-C7C4-CAB4-AD0595EC4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9" y="328075"/>
            <a:ext cx="7385739" cy="4050706"/>
          </a:xfrm>
          <a:prstGeom prst="rect">
            <a:avLst/>
          </a:prstGeom>
          <a:solidFill>
            <a:schemeClr val="lt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33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             </a:t>
            </a:r>
            <a:r>
              <a:rPr lang="pt-BR" dirty="0">
                <a:latin typeface="Greycliff CF Extra Light" pitchFamily="2" charset="77"/>
              </a:rPr>
              <a:t>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800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latin typeface="Greycliff CF Extra Light" pitchFamily="2" charset="77"/>
              </a:rPr>
              <a:t>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latin typeface="Greycliff CF Extra Light" pitchFamily="2" charset="77"/>
              </a:rPr>
              <a:t>                                        </a:t>
            </a:r>
            <a:r>
              <a:rPr lang="pt-BR" sz="800" b="1" dirty="0">
                <a:latin typeface="Greycliff CF Extra Light" pitchFamily="2" charset="77"/>
              </a:rPr>
              <a:t>Fonte: </a:t>
            </a:r>
            <a:r>
              <a:rPr lang="pt-BR" sz="800" dirty="0">
                <a:latin typeface="Greycliff CF Extra Light" pitchFamily="2" charset="77"/>
              </a:rPr>
              <a:t>Relatório </a:t>
            </a:r>
            <a:r>
              <a:rPr lang="pt-BR" sz="800" dirty="0" err="1">
                <a:latin typeface="Greycliff CF Extra Light" pitchFamily="2" charset="77"/>
              </a:rPr>
              <a:t>n</a:t>
            </a:r>
            <a:r>
              <a:rPr lang="pt-BR" sz="800" dirty="0">
                <a:latin typeface="Greycliff CF Extra Light" pitchFamily="2" charset="77"/>
              </a:rPr>
              <a:t>. 4- Observatório de transações tributárias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latin typeface="Greycliff CF Extra Light" pitchFamily="2" charset="77"/>
              </a:rPr>
              <a:t>                                        Núcleo de pesquisa em tributação do </a:t>
            </a:r>
            <a:r>
              <a:rPr lang="pt-BR" sz="800" dirty="0" err="1">
                <a:latin typeface="Greycliff CF Extra Light" pitchFamily="2" charset="77"/>
              </a:rPr>
              <a:t>Insper</a:t>
            </a:r>
            <a:endParaRPr sz="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AC629A-98C4-EF3A-A506-864770011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314225"/>
            <a:ext cx="6304788" cy="4047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11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             </a:t>
            </a:r>
            <a:r>
              <a:rPr lang="pt-BR" dirty="0">
                <a:latin typeface="Greycliff CF Extra Light" pitchFamily="2" charset="77"/>
              </a:rPr>
              <a:t>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Greycliff CF Extra Light" pitchFamily="2" charset="77"/>
              </a:rPr>
              <a:t>	   </a:t>
            </a:r>
            <a:r>
              <a:rPr lang="pt-BR" sz="900" b="1" dirty="0">
                <a:latin typeface="Greycliff CF Extra Light" pitchFamily="2" charset="77"/>
              </a:rPr>
              <a:t>Fonte: </a:t>
            </a:r>
            <a:r>
              <a:rPr lang="pt-BR" sz="900" dirty="0">
                <a:latin typeface="Greycliff CF Extra Light" pitchFamily="2" charset="77"/>
              </a:rPr>
              <a:t>Relatório </a:t>
            </a:r>
            <a:r>
              <a:rPr lang="pt-BR" sz="900" dirty="0" err="1">
                <a:latin typeface="Greycliff CF Extra Light" pitchFamily="2" charset="77"/>
              </a:rPr>
              <a:t>n</a:t>
            </a:r>
            <a:r>
              <a:rPr lang="pt-BR" sz="900" dirty="0">
                <a:latin typeface="Greycliff CF Extra Light" pitchFamily="2" charset="77"/>
              </a:rPr>
              <a:t>. 4- Observatório de transações tributárias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latin typeface="Greycliff CF Extra Light" pitchFamily="2" charset="77"/>
              </a:rPr>
              <a:t>                                        Núcleo de pesquisa em tributação do </a:t>
            </a:r>
            <a:r>
              <a:rPr lang="pt-BR" sz="900" dirty="0" err="1">
                <a:latin typeface="Greycliff CF Extra Light" pitchFamily="2" charset="77"/>
              </a:rPr>
              <a:t>Insper</a:t>
            </a:r>
            <a:endParaRPr sz="9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86890D3-F719-09C5-AFD7-12F9D1686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526" y="686817"/>
            <a:ext cx="6108700" cy="1638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3E4019-0351-1CFC-CF8F-AF357FD6B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526" y="2325117"/>
            <a:ext cx="6146800" cy="1397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55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02C165E-7A00-E055-6073-A6B7358BF0E3}"/>
              </a:ext>
            </a:extLst>
          </p:cNvPr>
          <p:cNvSpPr txBox="1"/>
          <p:nvPr/>
        </p:nvSpPr>
        <p:spPr>
          <a:xfrm>
            <a:off x="791216" y="126553"/>
            <a:ext cx="7393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Roxborough CF" pitchFamily="2" charset="77"/>
              </a:rPr>
              <a:t>Mensuração da capacidade financeira</a:t>
            </a:r>
          </a:p>
          <a:p>
            <a:endParaRPr lang="pt-BR" sz="3200" dirty="0">
              <a:solidFill>
                <a:schemeClr val="accent3">
                  <a:lumMod val="20000"/>
                  <a:lumOff val="80000"/>
                </a:schemeClr>
              </a:solidFill>
              <a:latin typeface="Roxborough CF" pitchFamily="2" charset="77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F3E7ABA-0DBF-0D39-3684-DDF46597C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475" y="859970"/>
            <a:ext cx="4135211" cy="39025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74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28075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rgbClr val="00627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6272"/>
                </a:solidFill>
                <a:latin typeface="Roxborough CF Bold" pitchFamily="2" charset="77"/>
              </a:rPr>
              <a:t>              metodologia </a:t>
            </a:r>
            <a:r>
              <a:rPr lang="pt-BR" b="1" dirty="0">
                <a:solidFill>
                  <a:srgbClr val="006272"/>
                </a:solidFill>
                <a:latin typeface="Roxborough CF Bold" pitchFamily="2" charset="77"/>
              </a:rPr>
              <a:t>para mensuração da capacidade financeira de pagamento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6272"/>
                </a:solidFill>
              </a:rPr>
              <a:t>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rgbClr val="00627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6272"/>
                </a:solidFill>
              </a:rPr>
              <a:t>              </a:t>
            </a:r>
            <a:r>
              <a:rPr lang="pt-BR" b="1" dirty="0">
                <a:solidFill>
                  <a:srgbClr val="006272"/>
                </a:solidFill>
                <a:latin typeface="Greycliff CF Extra Light" pitchFamily="2" charset="77"/>
              </a:rPr>
              <a:t>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rgbClr val="006272"/>
              </a:solidFill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rgbClr val="006272"/>
              </a:solidFill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rgbClr val="006272"/>
              </a:solidFill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rgbClr val="006272"/>
              </a:solidFill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rgbClr val="006272"/>
              </a:solidFill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rgbClr val="006272"/>
              </a:solidFill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rgbClr val="006272"/>
              </a:solidFill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rgbClr val="006272"/>
              </a:solidFill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rgbClr val="006272"/>
              </a:solidFill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rgbClr val="006272"/>
              </a:solidFill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rgbClr val="006272"/>
              </a:solidFill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rgbClr val="006272"/>
              </a:solidFill>
              <a:latin typeface="Greycliff CF Extra Light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006272"/>
                </a:solidFill>
                <a:latin typeface="Greycliff CF Extra Light" pitchFamily="2" charset="77"/>
              </a:rPr>
              <a:t>	   </a:t>
            </a:r>
            <a:r>
              <a:rPr lang="pt-BR" sz="900" b="1" dirty="0">
                <a:solidFill>
                  <a:srgbClr val="006272"/>
                </a:solidFill>
                <a:latin typeface="Greycliff CF Extra Light" pitchFamily="2" charset="77"/>
              </a:rPr>
              <a:t>Fonte: Relatório </a:t>
            </a:r>
            <a:r>
              <a:rPr lang="pt-BR" sz="900" b="1" dirty="0" err="1">
                <a:solidFill>
                  <a:srgbClr val="006272"/>
                </a:solidFill>
                <a:latin typeface="Greycliff CF Extra Light" pitchFamily="2" charset="77"/>
              </a:rPr>
              <a:t>n</a:t>
            </a:r>
            <a:r>
              <a:rPr lang="pt-BR" sz="900" b="1" dirty="0">
                <a:solidFill>
                  <a:srgbClr val="006272"/>
                </a:solidFill>
                <a:latin typeface="Greycliff CF Extra Light" pitchFamily="2" charset="77"/>
              </a:rPr>
              <a:t>. 4- Observatório de transações tributárias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dirty="0">
                <a:solidFill>
                  <a:srgbClr val="006272"/>
                </a:solidFill>
                <a:latin typeface="Greycliff CF Extra Light" pitchFamily="2" charset="77"/>
              </a:rPr>
              <a:t>                                        Núcleo de pesquisa em tributação do </a:t>
            </a:r>
            <a:r>
              <a:rPr lang="pt-BR" sz="900" b="1" dirty="0" err="1">
                <a:solidFill>
                  <a:srgbClr val="006272"/>
                </a:solidFill>
                <a:latin typeface="Greycliff CF Extra Light" pitchFamily="2" charset="77"/>
              </a:rPr>
              <a:t>Insper</a:t>
            </a:r>
            <a:endParaRPr sz="900" b="1" dirty="0">
              <a:solidFill>
                <a:srgbClr val="006272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9FB20EF-CA85-AA41-62B6-A3E73460B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80" y="1490355"/>
            <a:ext cx="7136627" cy="146315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A48BA9E-F304-2757-936C-1BE144C9D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81" y="2849503"/>
            <a:ext cx="7136627" cy="135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1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424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104" y="1559950"/>
            <a:ext cx="3587800" cy="9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3113950"/>
            <a:ext cx="3797200" cy="4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136</Words>
  <Application>Microsoft Macintosh PowerPoint</Application>
  <PresentationFormat>Apresentação na tela (16:9)</PresentationFormat>
  <Paragraphs>105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Greycliff CF Extra Light</vt:lpstr>
      <vt:lpstr>Roxborough CF</vt:lpstr>
      <vt:lpstr>Roxborough CF Bold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Microsoft Office User</cp:lastModifiedBy>
  <cp:revision>3</cp:revision>
  <dcterms:modified xsi:type="dcterms:W3CDTF">2023-03-08T17:49:06Z</dcterms:modified>
</cp:coreProperties>
</file>