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58" r:id="rId3"/>
    <p:sldId id="359" r:id="rId4"/>
    <p:sldId id="439" r:id="rId5"/>
    <p:sldId id="299" r:id="rId6"/>
    <p:sldId id="673" r:id="rId7"/>
    <p:sldId id="365" r:id="rId8"/>
    <p:sldId id="366" r:id="rId9"/>
    <p:sldId id="670" r:id="rId10"/>
    <p:sldId id="67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5DDA6-DCFC-4C0C-8DFF-CE713C5879EC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D0E74-4F00-4B88-877A-F4C5E4CF19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94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76D4F-1DB9-BC40-9344-11D696027A11}" type="slidenum">
              <a:rPr lang="en-US" smtClean="0"/>
              <a:t>5</a:t>
            </a:fld>
            <a:endParaRPr lang="en-US"/>
          </a:p>
        </p:txBody>
      </p:sp>
      <p:sp>
        <p:nvSpPr>
          <p:cNvPr id="5" name="Espaço Reservado para Cabeçalho 4">
            <a:extLst>
              <a:ext uri="{FF2B5EF4-FFF2-40B4-BE49-F238E27FC236}">
                <a16:creationId xmlns:a16="http://schemas.microsoft.com/office/drawing/2014/main" id="{1BF37292-BC85-4620-8071-2DBFCBA584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Luís Flávio Neto                                                                                                        Mais conteúdo tributário, acesse: linktr.ee/lfntax</a:t>
            </a:r>
          </a:p>
        </p:txBody>
      </p:sp>
    </p:spTree>
    <p:extLst>
      <p:ext uri="{BB962C8B-B14F-4D97-AF65-F5344CB8AC3E}">
        <p14:creationId xmlns:p14="http://schemas.microsoft.com/office/powerpoint/2010/main" val="363025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E15AD-A111-0FF1-3117-391B6AF79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77A840-33D6-F487-A820-AA5507CAE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6B72F2-3500-AA7A-DFB6-27E6843D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B985-E95A-4E5D-9175-872A73DAE4EB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85BBE9-5700-BDBD-CCAA-7A4AF080C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98C2A3-0F99-8ACC-E2D2-494538F1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9D63-0B9D-48EF-82FE-2C9A66449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03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7A716-DAF3-2804-DCA3-589094A3F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53442F-D5FB-F346-060E-3D0E10B7A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0B5CBC-FB11-8E64-D979-D17652FB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B985-E95A-4E5D-9175-872A73DAE4EB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044D79-1D94-9116-4279-834295E7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793C3-4327-1F4D-44D2-F131FD99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9D63-0B9D-48EF-82FE-2C9A66449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30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1FBC0A-7438-AE92-31FB-583926C6B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539ACBC-8502-2A40-9461-10FAA3347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616049-41D1-E987-2CDB-84FD06C8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B985-E95A-4E5D-9175-872A73DAE4EB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003C13-B41B-396C-EAD3-33FC3CE1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822A3E-1640-272B-00D5-D8FF3112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9D63-0B9D-48EF-82FE-2C9A66449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828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600-17D1-46F0-8B42-E41CC8D9891F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62A-457B-43E4-8B2F-22CF088197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35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9A634-82E4-D28A-9870-0D225492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C582CC-E4C5-3B23-D92D-DD6F4C20F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B4AEAE-0C63-C36E-FEB1-5DF833235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B985-E95A-4E5D-9175-872A73DAE4EB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4B6A39-0438-EA17-2742-228C1E7A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F2D2A4-7F79-187B-4D8A-9DD9F3F8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9D63-0B9D-48EF-82FE-2C9A66449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74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1205B-AB34-ED67-93E9-D08D9E5C5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939E6C-60E9-5B94-138C-D678AAEAF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C56571-D022-A45C-20A7-7F348F5F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B985-E95A-4E5D-9175-872A73DAE4EB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D91D01-B875-1750-E12D-EC1F9AF7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B8576B-4AD5-B7F0-5974-AF6DCDF8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9D63-0B9D-48EF-82FE-2C9A66449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4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CBDFF-8B16-9B4F-B25C-FDD187CDF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522C2B-EBFD-4DF0-277D-6FB6C2638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0AB8E5-7145-E566-1607-A2D56D88E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100775-89E6-26BE-9CCF-1ACDBC33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B985-E95A-4E5D-9175-872A73DAE4EB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B7A623-7D5F-51A8-6576-DF3450D6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D59DCA-E98E-EC4C-984B-8DC456D6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9D63-0B9D-48EF-82FE-2C9A66449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34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09303-E73D-5042-00F1-5FF3E39F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9BA566-1335-5264-A2C0-355AD52C9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4F784E-43E7-742A-66EF-66A6275E1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29F9B4-6932-0489-E4CA-103E07C4D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34742E5-AFA6-96A6-E895-7EDD6DF47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4F2111B-B572-E99D-FA5F-E3E2BF69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B985-E95A-4E5D-9175-872A73DAE4EB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2BD26E7-2236-191F-A99F-B16D3392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F6616B2-F34E-8014-C590-FF766C85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9D63-0B9D-48EF-82FE-2C9A66449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61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8B396-0B90-41C2-61E1-E8184399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FB5633A-C99E-CFE3-5B10-20DDE2ED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B985-E95A-4E5D-9175-872A73DAE4EB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148217F-769D-3B46-B4CF-1682FB24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566A6D4-2326-7F2A-6E07-D85FF192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9D63-0B9D-48EF-82FE-2C9A66449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32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7EC18FA-3E0F-BDDA-E2E7-495342D1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B985-E95A-4E5D-9175-872A73DAE4EB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72029C5-434F-2DE6-94DB-E6809307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F1EE03-EAE6-44CF-D607-D8080478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9D63-0B9D-48EF-82FE-2C9A66449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0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2D1A1-4705-ABCA-A60C-F733A4356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9EDCD6-EFDE-DCFF-B338-9C6369EE1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49641B-BE59-8D9D-3C7D-D43619893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847DEB-23D4-3EA2-762D-D5611C63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B985-E95A-4E5D-9175-872A73DAE4EB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2BC0BF-D397-6A3F-03B9-DB979773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9A0C12-E883-7E6F-A940-73462AFD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9D63-0B9D-48EF-82FE-2C9A66449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09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B85C6-34D2-BAFF-5728-F750BCDF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81230E6-8578-5BDD-64A5-F20F4511A0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760FE1-01A0-370B-197A-64036E882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5A12B4-091A-4233-E26C-1A6071987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B985-E95A-4E5D-9175-872A73DAE4EB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89E2D9-2C87-2562-2549-875BC45B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42CF15-4FDF-564C-6481-62219155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9D63-0B9D-48EF-82FE-2C9A66449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2E4D8EA-CA32-B5EE-188F-A0E8FFE5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6D0F12-450F-08A6-CC54-08DB7C383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E16693-EE30-BCEB-5CED-568E63F70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4B985-E95A-4E5D-9175-872A73DAE4EB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AE9BEE-6BA1-D0B9-23E0-E9CB18F69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70AD4C-6D4B-74E8-C3C7-6BFC1E37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29D63-0B9D-48EF-82FE-2C9A66449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50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>
            <a:extLst>
              <a:ext uri="{FF2B5EF4-FFF2-40B4-BE49-F238E27FC236}">
                <a16:creationId xmlns:a16="http://schemas.microsoft.com/office/drawing/2014/main" id="{200D377B-B54E-49F8-8309-E882C1AC6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764" y="4403624"/>
            <a:ext cx="10552472" cy="17526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2800" b="1" cap="small" dirty="0">
                <a:cs typeface="Times New Roman" panose="02020603050405020304" pitchFamily="18" charset="0"/>
              </a:rPr>
              <a:t>Luís Flávio Neto</a:t>
            </a:r>
            <a:endParaRPr lang="pt-BR" altLang="pt-BR" sz="2800" dirty="0">
              <a:cs typeface="Times New Roman" panose="02020603050405020304" pitchFamily="18" charset="0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pt-BR" sz="2000" dirty="0">
                <a:ea typeface="Calibri"/>
                <a:cs typeface="Calibri"/>
                <a:sym typeface="Calibri"/>
              </a:rPr>
              <a:t>Diretor do IBDT.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pt-BR" sz="2000" dirty="0">
                <a:ea typeface="Calibri"/>
                <a:cs typeface="Calibri"/>
                <a:sym typeface="Calibri"/>
              </a:rPr>
              <a:t>Coordenador do Mestrado Profissional em Direito Tributário Internacional e Comparado do IBDT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pt-BR" sz="2000" dirty="0">
                <a:ea typeface="Calibri"/>
                <a:cs typeface="Calibri"/>
                <a:sym typeface="Calibri"/>
              </a:rPr>
              <a:t>Doutor e Mestre em Direito Tributário – USP.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pt-BR" sz="2000" dirty="0" err="1">
                <a:ea typeface="Calibri"/>
                <a:cs typeface="Calibri"/>
                <a:sym typeface="Calibri"/>
              </a:rPr>
              <a:t>Postdoctoral</a:t>
            </a:r>
            <a:r>
              <a:rPr lang="pt-BR" sz="2000" dirty="0">
                <a:ea typeface="Calibri"/>
                <a:cs typeface="Calibri"/>
                <a:sym typeface="Calibri"/>
              </a:rPr>
              <a:t> </a:t>
            </a:r>
            <a:r>
              <a:rPr lang="pt-BR" sz="2000" dirty="0" err="1">
                <a:ea typeface="Calibri"/>
                <a:cs typeface="Calibri"/>
                <a:sym typeface="Calibri"/>
              </a:rPr>
              <a:t>Research</a:t>
            </a:r>
            <a:r>
              <a:rPr lang="pt-BR" sz="2000" dirty="0">
                <a:ea typeface="Calibri"/>
                <a:cs typeface="Calibri"/>
                <a:sym typeface="Calibri"/>
              </a:rPr>
              <a:t> Fellow em Tributação Internacional – IBFD.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pt-BR" sz="2000" dirty="0">
                <a:ea typeface="Calibri"/>
                <a:cs typeface="Calibri"/>
                <a:sym typeface="Calibri"/>
              </a:rPr>
              <a:t>Sócio no KLA Advogados.</a:t>
            </a:r>
            <a:endParaRPr lang="pt-BR" sz="2000" dirty="0"/>
          </a:p>
          <a:p>
            <a:pPr defTabSz="457200">
              <a:lnSpc>
                <a:spcPct val="100000"/>
              </a:lnSpc>
              <a:spcBef>
                <a:spcPts val="0"/>
              </a:spcBef>
              <a:buSzPct val="25000"/>
            </a:pPr>
            <a:endParaRPr lang="pt-BR" sz="2000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C638580-DD37-4B78-8EC9-C4B05D4B57FD}"/>
              </a:ext>
            </a:extLst>
          </p:cNvPr>
          <p:cNvSpPr txBox="1">
            <a:spLocks/>
          </p:cNvSpPr>
          <p:nvPr/>
        </p:nvSpPr>
        <p:spPr>
          <a:xfrm>
            <a:off x="1712328" y="2102264"/>
            <a:ext cx="8767344" cy="704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pt-BR" b="1" dirty="0">
                <a:solidFill>
                  <a:srgbClr val="002060"/>
                </a:solidFill>
              </a:rPr>
              <a:t>BEPS E OS DILEMAS DA </a:t>
            </a:r>
          </a:p>
          <a:p>
            <a:pPr>
              <a:spcBef>
                <a:spcPts val="0"/>
              </a:spcBef>
              <a:defRPr/>
            </a:pPr>
            <a:r>
              <a:rPr lang="pt-BR" b="1" dirty="0">
                <a:solidFill>
                  <a:srgbClr val="002060"/>
                </a:solidFill>
              </a:rPr>
              <a:t>RESIDÊNCIA FISCAL INTERNACIONAL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8" name="Subtítulo 5">
            <a:extLst>
              <a:ext uri="{FF2B5EF4-FFF2-40B4-BE49-F238E27FC236}">
                <a16:creationId xmlns:a16="http://schemas.microsoft.com/office/drawing/2014/main" id="{6ABAC322-4C9A-F7CF-46F0-A49E9458752E}"/>
              </a:ext>
            </a:extLst>
          </p:cNvPr>
          <p:cNvSpPr txBox="1">
            <a:spLocks/>
          </p:cNvSpPr>
          <p:nvPr/>
        </p:nvSpPr>
        <p:spPr>
          <a:xfrm>
            <a:off x="994574" y="189888"/>
            <a:ext cx="10552472" cy="704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defRPr/>
            </a:pPr>
            <a:r>
              <a:rPr lang="pt-BR" b="1" dirty="0">
                <a:solidFill>
                  <a:srgbClr val="002060"/>
                </a:solidFill>
              </a:rPr>
              <a:t>III CONGRESSO PERNAMBUCANO DE DIREITO TRIBUTÁRIO</a:t>
            </a:r>
            <a:endParaRPr lang="pt-B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>
            <a:extLst>
              <a:ext uri="{FF2B5EF4-FFF2-40B4-BE49-F238E27FC236}">
                <a16:creationId xmlns:a16="http://schemas.microsoft.com/office/drawing/2014/main" id="{6E0A1F04-D4BA-E37D-358A-A04C380DD690}"/>
              </a:ext>
            </a:extLst>
          </p:cNvPr>
          <p:cNvSpPr txBox="1">
            <a:spLocks/>
          </p:cNvSpPr>
          <p:nvPr/>
        </p:nvSpPr>
        <p:spPr>
          <a:xfrm>
            <a:off x="4062239" y="4879876"/>
            <a:ext cx="10552472" cy="704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defRPr/>
            </a:pPr>
            <a:r>
              <a:rPr lang="pt-BR" b="1" dirty="0">
                <a:solidFill>
                  <a:srgbClr val="002060"/>
                </a:solidFill>
              </a:rPr>
              <a:t>Obrigado!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3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39190" y="337628"/>
            <a:ext cx="9238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69"/>
                </a:solidFill>
              </a:rPr>
              <a:t>ELEMENTO DE CONEXÃO PESSOAL:</a:t>
            </a:r>
          </a:p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RESIDÊNCIA, DOMICÍLIO, NACIONALIDADE</a:t>
            </a:r>
          </a:p>
        </p:txBody>
      </p:sp>
      <p:sp>
        <p:nvSpPr>
          <p:cNvPr id="5" name="Retângulo 4"/>
          <p:cNvSpPr/>
          <p:nvPr/>
        </p:nvSpPr>
        <p:spPr>
          <a:xfrm>
            <a:off x="1843808" y="3542256"/>
            <a:ext cx="8482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000"/>
              </a:buClr>
              <a:buSzPct val="115000"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Nacionalidade</a:t>
            </a:r>
            <a:r>
              <a:rPr lang="pt-BR" sz="2400" dirty="0">
                <a:solidFill>
                  <a:srgbClr val="1C1695"/>
                </a:solidFill>
              </a:rPr>
              <a:t>: Utilizado por poucos países, como EUA e Filipinas.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839190" y="2466527"/>
            <a:ext cx="8714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000"/>
              </a:buClr>
              <a:buSzPct val="115000"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Domicílio</a:t>
            </a:r>
            <a:r>
              <a:rPr lang="pt-BR" sz="2400" dirty="0">
                <a:solidFill>
                  <a:srgbClr val="1C1695"/>
                </a:solidFill>
              </a:rPr>
              <a:t>: Alguns sistemas distinguem  ”residência” e ”domicílio”, considerando que este teria nexo mais fortes que o primeiro.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868687" y="1782542"/>
            <a:ext cx="8482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000"/>
              </a:buClr>
              <a:buSzPct val="115000"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Residência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2400" dirty="0">
                <a:solidFill>
                  <a:srgbClr val="1C1695"/>
                </a:solidFill>
              </a:rPr>
              <a:t>Critério mais adotado, distinguindo-se de país a país.  </a:t>
            </a:r>
          </a:p>
        </p:txBody>
      </p:sp>
      <p:sp>
        <p:nvSpPr>
          <p:cNvPr id="8" name="Rounded Rectangle 8"/>
          <p:cNvSpPr/>
          <p:nvPr/>
        </p:nvSpPr>
        <p:spPr>
          <a:xfrm>
            <a:off x="1830013" y="4502656"/>
            <a:ext cx="8714512" cy="147910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 </a:t>
            </a:r>
            <a:r>
              <a:rPr lang="en-US" sz="2400" b="1" dirty="0" err="1"/>
              <a:t>conceito</a:t>
            </a:r>
            <a:r>
              <a:rPr lang="en-US" sz="2400" b="1" dirty="0"/>
              <a:t> de ”</a:t>
            </a:r>
            <a:r>
              <a:rPr lang="en-US" sz="2400" b="1" dirty="0" err="1"/>
              <a:t>residência</a:t>
            </a:r>
            <a:r>
              <a:rPr lang="en-US" sz="2400" b="1" dirty="0"/>
              <a:t> fiscal” do </a:t>
            </a:r>
            <a:r>
              <a:rPr lang="en-US" sz="2400" b="1" dirty="0" err="1"/>
              <a:t>Direito</a:t>
            </a:r>
            <a:r>
              <a:rPr lang="en-US" sz="2400" b="1" dirty="0"/>
              <a:t> </a:t>
            </a:r>
            <a:r>
              <a:rPr lang="en-US" sz="2400" b="1" dirty="0" err="1"/>
              <a:t>interno</a:t>
            </a:r>
            <a:r>
              <a:rPr lang="en-US" sz="2400" b="1" dirty="0"/>
              <a:t> </a:t>
            </a:r>
            <a:r>
              <a:rPr lang="en-US" sz="2400" b="1" dirty="0" err="1"/>
              <a:t>não</a:t>
            </a:r>
            <a:r>
              <a:rPr lang="en-US" sz="2400" b="1" dirty="0"/>
              <a:t> </a:t>
            </a:r>
            <a:r>
              <a:rPr lang="en-US" sz="2400" b="1" dirty="0" err="1"/>
              <a:t>precisa</a:t>
            </a:r>
            <a:r>
              <a:rPr lang="en-US" sz="2400" b="1" dirty="0"/>
              <a:t> ser </a:t>
            </a:r>
            <a:r>
              <a:rPr lang="en-US" sz="2400" b="1" dirty="0" err="1"/>
              <a:t>igual</a:t>
            </a:r>
            <a:r>
              <a:rPr lang="en-US" sz="2400" b="1" dirty="0"/>
              <a:t> </a:t>
            </a:r>
            <a:r>
              <a:rPr lang="en-US" sz="2400" b="1" dirty="0" err="1"/>
              <a:t>ao</a:t>
            </a:r>
            <a:r>
              <a:rPr lang="en-US" sz="2400" b="1" dirty="0"/>
              <a:t> dos </a:t>
            </a:r>
            <a:r>
              <a:rPr lang="en-US" sz="2400" b="1" dirty="0" err="1"/>
              <a:t>tratados</a:t>
            </a:r>
            <a:r>
              <a:rPr lang="en-US" sz="2400" b="1" dirty="0"/>
              <a:t> </a:t>
            </a:r>
            <a:r>
              <a:rPr lang="en-US" sz="2400" b="1" dirty="0" err="1"/>
              <a:t>internacionais</a:t>
            </a:r>
            <a:r>
              <a:rPr lang="en-US" sz="2400" b="1" dirty="0"/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96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185" y="5439349"/>
            <a:ext cx="2437546" cy="141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618114" y="3528238"/>
            <a:ext cx="3852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IRPF de 75% para rendimentos elevados.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57" y="1260024"/>
            <a:ext cx="3465966" cy="225789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324" y="2861992"/>
            <a:ext cx="2489786" cy="149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222" y="1080421"/>
            <a:ext cx="2935112" cy="127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2969" y="4411371"/>
            <a:ext cx="3470255" cy="23092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9224" y="1416528"/>
            <a:ext cx="2156176" cy="1343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9224" y="2333583"/>
            <a:ext cx="2629410" cy="140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2" y="2099942"/>
            <a:ext cx="2283179" cy="141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0574" y="5284649"/>
            <a:ext cx="2326316" cy="157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5789403" y="4578793"/>
            <a:ext cx="3852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5400"/>
                </a:solidFill>
              </a:rPr>
              <a:t>IRPF de 13% para rendimentos elevados.</a:t>
            </a:r>
            <a:endParaRPr lang="en-US" sz="2400" b="1" dirty="0">
              <a:solidFill>
                <a:srgbClr val="0054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78934" y="275747"/>
            <a:ext cx="8791511" cy="7030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Competição</a:t>
            </a:r>
            <a:r>
              <a:rPr lang="en-US" sz="2400" b="1" dirty="0"/>
              <a:t> </a:t>
            </a:r>
            <a:r>
              <a:rPr lang="en-US" sz="2400" b="1" dirty="0" err="1"/>
              <a:t>internacional</a:t>
            </a:r>
            <a:r>
              <a:rPr lang="en-US" sz="2400" b="1" dirty="0"/>
              <a:t> e RESIDÊNCIA FISCAL</a:t>
            </a:r>
          </a:p>
        </p:txBody>
      </p:sp>
    </p:spTree>
    <p:extLst>
      <p:ext uri="{BB962C8B-B14F-4D97-AF65-F5344CB8AC3E}">
        <p14:creationId xmlns:p14="http://schemas.microsoft.com/office/powerpoint/2010/main" val="17444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7526" y="229034"/>
            <a:ext cx="8886175" cy="78082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Como se </a:t>
            </a:r>
            <a:r>
              <a:rPr lang="en-US" sz="3600" dirty="0" err="1">
                <a:solidFill>
                  <a:schemeClr val="bg1"/>
                </a:solidFill>
              </a:rPr>
              <a:t>tornar</a:t>
            </a:r>
            <a:r>
              <a:rPr lang="en-US" sz="3600" dirty="0">
                <a:solidFill>
                  <a:schemeClr val="bg1"/>
                </a:solidFill>
              </a:rPr>
              <a:t> um </a:t>
            </a:r>
            <a:r>
              <a:rPr lang="en-US" sz="3600" dirty="0" err="1">
                <a:solidFill>
                  <a:schemeClr val="bg1"/>
                </a:solidFill>
              </a:rPr>
              <a:t>residente</a:t>
            </a:r>
            <a:r>
              <a:rPr lang="en-US" sz="3600" dirty="0">
                <a:solidFill>
                  <a:schemeClr val="bg1"/>
                </a:solidFill>
              </a:rPr>
              <a:t> fiscal </a:t>
            </a:r>
            <a:r>
              <a:rPr lang="en-US" sz="3600" dirty="0" err="1">
                <a:solidFill>
                  <a:schemeClr val="bg1"/>
                </a:solidFill>
              </a:rPr>
              <a:t>brasileiro</a:t>
            </a:r>
            <a:r>
              <a:rPr lang="en-US" sz="3600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1" y="1915316"/>
            <a:ext cx="8734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ESTRANGEIROS</a:t>
            </a:r>
            <a:r>
              <a:rPr lang="pt-BR" sz="2400" b="1" dirty="0">
                <a:solidFill>
                  <a:srgbClr val="1F4E79"/>
                </a:solidFill>
              </a:rPr>
              <a:t> SÃO </a:t>
            </a:r>
            <a:r>
              <a:rPr lang="pt-BR" sz="2400" b="1" dirty="0">
                <a:solidFill>
                  <a:srgbClr val="FF0000"/>
                </a:solidFill>
              </a:rPr>
              <a:t>NÃO-RESIDENTES</a:t>
            </a:r>
            <a:r>
              <a:rPr lang="pt-BR" sz="2400" b="1" dirty="0">
                <a:solidFill>
                  <a:srgbClr val="1F507E"/>
                </a:solidFill>
              </a:rPr>
              <a:t>, A NÃO SER QUE APRESENTEM CARACTERÍSTICAS OBJETIVAS.</a:t>
            </a:r>
            <a:endParaRPr lang="pt-BR" sz="2400" b="1" dirty="0">
              <a:solidFill>
                <a:srgbClr val="1F4E7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3511" y="3203514"/>
            <a:ext cx="893873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1F4E79"/>
                </a:solidFill>
              </a:rPr>
              <a:t>PARA </a:t>
            </a:r>
            <a:r>
              <a:rPr lang="pt-BR" sz="2400" b="1" dirty="0">
                <a:solidFill>
                  <a:srgbClr val="FF0000"/>
                </a:solidFill>
              </a:rPr>
              <a:t>ESTRANGEIROS</a:t>
            </a:r>
            <a:r>
              <a:rPr lang="pt-BR" sz="2400" b="1" dirty="0">
                <a:solidFill>
                  <a:srgbClr val="1F4E79"/>
                </a:solidFill>
              </a:rPr>
              <a:t>, A CONDIÇÃO DE RESIDENTE FISCAL BRASILEIRO DEPENDE DE FATOS OBJETIVOS: 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pt-BR" sz="2400" dirty="0"/>
              <a:t>obter visto permanente </a:t>
            </a:r>
            <a:r>
              <a:rPr lang="pt-BR" sz="1600" dirty="0"/>
              <a:t>(RIR/2018, Art. 16)</a:t>
            </a:r>
            <a:r>
              <a:rPr lang="pt-BR" sz="2400" dirty="0"/>
              <a:t>, ou;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pt-BR" sz="2400" dirty="0"/>
              <a:t>ainda que com visto temporário, trabalhar com vínculo empregatício </a:t>
            </a:r>
            <a:r>
              <a:rPr lang="pt-BR" sz="1600" dirty="0">
                <a:solidFill>
                  <a:prstClr val="black"/>
                </a:solidFill>
              </a:rPr>
              <a:t>(RIR/2018, Art. 17, I)</a:t>
            </a:r>
            <a:r>
              <a:rPr lang="pt-BR" sz="2400" dirty="0"/>
              <a:t>, ou;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pt-BR" sz="2400" dirty="0"/>
              <a:t> permanecer em território nacional mais de 183 dias, consecutivos ou não, dentro do período de doze meses </a:t>
            </a:r>
            <a:r>
              <a:rPr lang="pt-BR" sz="1600" dirty="0">
                <a:solidFill>
                  <a:prstClr val="black"/>
                </a:solidFill>
              </a:rPr>
              <a:t>(RIR/2018, Art. 17, II)</a:t>
            </a:r>
            <a:r>
              <a:rPr lang="pt-BR" sz="2400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467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174" y="267213"/>
            <a:ext cx="111645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rgbClr val="1F4E79"/>
                </a:solidFill>
              </a:rPr>
              <a:t>PARA </a:t>
            </a:r>
            <a:r>
              <a:rPr lang="pt-BR" sz="2600" b="1" dirty="0">
                <a:solidFill>
                  <a:srgbClr val="FF0000"/>
                </a:solidFill>
              </a:rPr>
              <a:t>NACIONAIS</a:t>
            </a:r>
            <a:r>
              <a:rPr lang="pt-BR" sz="2600" b="1" dirty="0">
                <a:solidFill>
                  <a:srgbClr val="1F4E79"/>
                </a:solidFill>
              </a:rPr>
              <a:t>, A PERDA DA CONDIÇÃO DE RESIDENTE FISCAL BRASILEIRO DEPENDE DE FATORES SUBJETIVOS:</a:t>
            </a:r>
            <a:endParaRPr lang="pt-BR" sz="2400" b="1" dirty="0">
              <a:solidFill>
                <a:srgbClr val="1F4E79"/>
              </a:solidFill>
            </a:endParaRPr>
          </a:p>
          <a:p>
            <a:pPr marL="36000">
              <a:spcBef>
                <a:spcPts val="1200"/>
              </a:spcBef>
              <a:buFontTx/>
              <a:buChar char="-"/>
            </a:pPr>
            <a:r>
              <a:rPr lang="pt-BR" sz="2200" dirty="0"/>
              <a:t>  renúncia </a:t>
            </a:r>
            <a:r>
              <a:rPr lang="pt-BR" sz="2200" i="1" dirty="0"/>
              <a:t>expressa,</a:t>
            </a:r>
            <a:r>
              <a:rPr lang="pt-BR" sz="2200" dirty="0"/>
              <a:t> mediante “</a:t>
            </a:r>
            <a:r>
              <a:rPr lang="pt-BR" sz="2200" b="1" dirty="0">
                <a:solidFill>
                  <a:srgbClr val="1F507E"/>
                </a:solidFill>
              </a:rPr>
              <a:t>Comunicação de Saída Definitiva do País</a:t>
            </a:r>
            <a:r>
              <a:rPr lang="pt-BR" sz="2200" dirty="0"/>
              <a:t>”. Para apurar o imposto de renda devido até o momento em que manteve a residência fiscal brasileira, o contribuinte deve apresentar “</a:t>
            </a:r>
            <a:r>
              <a:rPr lang="pt-BR" sz="2200" b="1" dirty="0">
                <a:solidFill>
                  <a:srgbClr val="1F507E"/>
                </a:solidFill>
              </a:rPr>
              <a:t>Declaração de Saída Definitiva do País</a:t>
            </a:r>
            <a:r>
              <a:rPr lang="pt-BR" sz="2200" dirty="0"/>
              <a:t>”</a:t>
            </a:r>
            <a:r>
              <a:rPr lang="pt-BR" sz="2200" b="1" dirty="0">
                <a:solidFill>
                  <a:srgbClr val="1F4E79"/>
                </a:solidFill>
              </a:rPr>
              <a:t>;</a:t>
            </a:r>
          </a:p>
          <a:p>
            <a:pPr marL="36000">
              <a:spcBef>
                <a:spcPts val="1200"/>
              </a:spcBef>
              <a:buFontTx/>
              <a:buChar char="-"/>
            </a:pPr>
            <a:endParaRPr lang="pt-BR" sz="2200" b="1" dirty="0">
              <a:solidFill>
                <a:srgbClr val="1F4E79"/>
              </a:solidFill>
            </a:endParaRPr>
          </a:p>
          <a:p>
            <a:pPr>
              <a:buFontTx/>
              <a:buChar char="-"/>
            </a:pPr>
            <a:r>
              <a:rPr lang="pt-BR" sz="2200" i="1" dirty="0"/>
              <a:t> </a:t>
            </a:r>
            <a:r>
              <a:rPr lang="pt-BR" sz="2200" dirty="0"/>
              <a:t>renúncia </a:t>
            </a:r>
            <a:r>
              <a:rPr lang="pt-BR" sz="2200" i="1" dirty="0"/>
              <a:t>tácita, </a:t>
            </a:r>
            <a:r>
              <a:rPr lang="pt-BR" sz="2200" dirty="0"/>
              <a:t>mediante 12 meses de ausência do Brasil;</a:t>
            </a:r>
          </a:p>
          <a:p>
            <a:pPr>
              <a:buFontTx/>
              <a:buChar char="-"/>
            </a:pPr>
            <a:endParaRPr lang="pt-BR" sz="2200" dirty="0"/>
          </a:p>
          <a:p>
            <a:pPr>
              <a:buFontTx/>
              <a:buChar char="-"/>
            </a:pPr>
            <a:r>
              <a:rPr lang="pt-BR" sz="2200" i="1" dirty="0">
                <a:solidFill>
                  <a:schemeClr val="tx1"/>
                </a:solidFill>
              </a:rPr>
              <a:t>- a pessoa física de nacionalidade brasileira, que tenha adquirido a condição de não-residente e retorne ao Brasil com “ânimo definitivo”, volta a ser considerada residente na data da sua chegada.</a:t>
            </a:r>
            <a:endParaRPr lang="pt-BR" sz="2200" dirty="0"/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8EC13C31-BC80-B6D9-C9DE-BD1A47448CFA}"/>
              </a:ext>
            </a:extLst>
          </p:cNvPr>
          <p:cNvSpPr/>
          <p:nvPr/>
        </p:nvSpPr>
        <p:spPr>
          <a:xfrm>
            <a:off x="693174" y="4609132"/>
            <a:ext cx="10913807" cy="1872208"/>
          </a:xfrm>
          <a:prstGeom prst="roundRect">
            <a:avLst/>
          </a:prstGeom>
          <a:solidFill>
            <a:srgbClr val="FFFFFF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1F507E"/>
                </a:solidFill>
              </a:rPr>
              <a:t>NÃO HÁ A COBRANÇA DE </a:t>
            </a:r>
            <a:r>
              <a:rPr lang="en-US" sz="2800" b="1" i="1" dirty="0">
                <a:solidFill>
                  <a:srgbClr val="1F507E"/>
                </a:solidFill>
              </a:rPr>
              <a:t>EXIT TAXES </a:t>
            </a:r>
            <a:r>
              <a:rPr lang="en-US" sz="2800" b="1" dirty="0">
                <a:solidFill>
                  <a:srgbClr val="1F507E"/>
                </a:solidFill>
              </a:rPr>
              <a:t>NO BRASIL.</a:t>
            </a:r>
          </a:p>
        </p:txBody>
      </p:sp>
    </p:spTree>
    <p:extLst>
      <p:ext uri="{BB962C8B-B14F-4D97-AF65-F5344CB8AC3E}">
        <p14:creationId xmlns:p14="http://schemas.microsoft.com/office/powerpoint/2010/main" val="1261389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'immoral' tax avoiders: Amazon, Starbucks and Google lashed by MPs over  elaborate schemes that deprive Britain of million… | How to get away, Life  blogs, Amazon">
            <a:extLst>
              <a:ext uri="{FF2B5EF4-FFF2-40B4-BE49-F238E27FC236}">
                <a16:creationId xmlns:a16="http://schemas.microsoft.com/office/drawing/2014/main" id="{7986B843-95AF-531F-363B-B56F21105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95" y="1852977"/>
            <a:ext cx="9650809" cy="37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B2A6CB7-9E0E-4D8B-C440-099EE1F2A26F}"/>
              </a:ext>
            </a:extLst>
          </p:cNvPr>
          <p:cNvSpPr txBox="1"/>
          <p:nvPr/>
        </p:nvSpPr>
        <p:spPr>
          <a:xfrm>
            <a:off x="380879" y="489308"/>
            <a:ext cx="11963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PESSOAS JURÍDICAS: “Residência fiscal”, “estabelecimento permanente” e “planejamentos tributários agressivos”</a:t>
            </a:r>
          </a:p>
        </p:txBody>
      </p:sp>
    </p:spTree>
    <p:extLst>
      <p:ext uri="{BB962C8B-B14F-4D97-AF65-F5344CB8AC3E}">
        <p14:creationId xmlns:p14="http://schemas.microsoft.com/office/powerpoint/2010/main" val="115302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23999" y="1629714"/>
            <a:ext cx="99985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13" algn="just"/>
            <a:r>
              <a:rPr lang="pt-BR" sz="2200" b="1" dirty="0">
                <a:solidFill>
                  <a:srgbClr val="0070C0"/>
                </a:solidFill>
                <a:latin typeface="+mj-lt"/>
                <a:ea typeface="Times New Roman" charset="0"/>
                <a:cs typeface="Times New Roman" charset="0"/>
              </a:rPr>
              <a:t>Ação 1. </a:t>
            </a:r>
            <a:r>
              <a:rPr lang="pt-BR" sz="2200" dirty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Identificar os principais desafios proporcionados pela economia digital na aplicação das regras vigentes para tributação direta e indireta e sugerir meios para contorná-los;</a:t>
            </a:r>
            <a:endParaRPr lang="pt-BR" sz="2200" dirty="0">
              <a:latin typeface="+mj-lt"/>
              <a:ea typeface="Calibri" charset="0"/>
              <a:cs typeface="Times New Roman" charset="0"/>
            </a:endParaRPr>
          </a:p>
          <a:p>
            <a:pPr indent="11113" algn="just"/>
            <a:r>
              <a:rPr lang="pt-BR" sz="2200" b="1" dirty="0">
                <a:solidFill>
                  <a:srgbClr val="0070C0"/>
                </a:solidFill>
                <a:latin typeface="+mj-lt"/>
                <a:ea typeface="Times New Roman" charset="0"/>
                <a:cs typeface="Times New Roman" charset="0"/>
              </a:rPr>
              <a:t>Ação 2. </a:t>
            </a:r>
            <a:r>
              <a:rPr lang="pt-BR" sz="2200" dirty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Neutralizar os efeitos dos instrumentos híbridos. Desenvolver modelos de acordos para evitar a dupla tributação e recomendações relativas à elaboração de normas nacionais para neutralizar os efeitos (exemplos: dupla não tributação, dupla dedução, diferimento dos impostos em longo prazo) dos instrumentos e entidades híbridos;</a:t>
            </a:r>
            <a:endParaRPr lang="pt-BR" sz="2200" dirty="0">
              <a:latin typeface="+mj-lt"/>
              <a:ea typeface="Calibri" charset="0"/>
              <a:cs typeface="Times New Roman" charset="0"/>
            </a:endParaRPr>
          </a:p>
          <a:p>
            <a:pPr indent="11113" algn="just"/>
            <a:r>
              <a:rPr lang="pt-BR" sz="2200" b="1" dirty="0">
                <a:solidFill>
                  <a:srgbClr val="0070C0"/>
                </a:solidFill>
                <a:latin typeface="+mj-lt"/>
                <a:ea typeface="Times New Roman" charset="0"/>
                <a:cs typeface="Times New Roman" charset="0"/>
              </a:rPr>
              <a:t>Ação 3.</a:t>
            </a:r>
            <a:r>
              <a:rPr lang="pt-BR" sz="2200" dirty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 Apresentar recomendações sobre o desenho de normas de transparência fiscal internacional;</a:t>
            </a:r>
            <a:endParaRPr lang="pt-BR" sz="2200" dirty="0">
              <a:latin typeface="+mj-lt"/>
              <a:ea typeface="Calibri" charset="0"/>
              <a:cs typeface="Times New Roman" charset="0"/>
            </a:endParaRPr>
          </a:p>
          <a:p>
            <a:pPr indent="11113" algn="just"/>
            <a:r>
              <a:rPr lang="pt-BR" sz="2200" b="1" dirty="0">
                <a:solidFill>
                  <a:srgbClr val="0070C0"/>
                </a:solidFill>
                <a:latin typeface="+mj-lt"/>
                <a:cs typeface="Times New Roman" charset="0"/>
              </a:rPr>
              <a:t>Ação 4. </a:t>
            </a:r>
            <a:r>
              <a:rPr lang="pt-BR" sz="2200" dirty="0">
                <a:solidFill>
                  <a:srgbClr val="000000"/>
                </a:solidFill>
                <a:latin typeface="+mj-lt"/>
                <a:cs typeface="Times New Roman" charset="0"/>
              </a:rPr>
              <a:t>Estabelecer regras que previnam a erosão de bases imponíveis gerada pelo pagamento de juros ou outros gastos financeiros excessivos;</a:t>
            </a:r>
          </a:p>
          <a:p>
            <a:pPr indent="11113" algn="just"/>
            <a:r>
              <a:rPr lang="pt-BR" sz="2200" b="1" dirty="0">
                <a:solidFill>
                  <a:srgbClr val="0070C0"/>
                </a:solidFill>
                <a:latin typeface="+mj-lt"/>
                <a:ea typeface="Times New Roman" charset="0"/>
                <a:cs typeface="Times New Roman" charset="0"/>
              </a:rPr>
              <a:t>Ação 5.</a:t>
            </a:r>
            <a:r>
              <a:rPr lang="pt-BR" sz="2200" dirty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pt-BR" sz="2200" b="1" dirty="0">
                <a:solidFill>
                  <a:srgbClr val="C00000"/>
                </a:solidFill>
                <a:latin typeface="+mj-lt"/>
                <a:ea typeface="Times New Roman" charset="0"/>
                <a:cs typeface="Times New Roman" charset="0"/>
              </a:rPr>
              <a:t>Combater de maneira mais efetiva as práticas de concorrência fiscal lesiva, tomando em conta a transparência e substância;</a:t>
            </a:r>
            <a:endParaRPr lang="pt-BR" sz="2200" b="1" dirty="0">
              <a:solidFill>
                <a:srgbClr val="C00000"/>
              </a:solidFill>
              <a:latin typeface="+mj-lt"/>
              <a:ea typeface="Calibri" charset="0"/>
              <a:cs typeface="Times New Roman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76274"/>
            <a:ext cx="6735097" cy="118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58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35537" y="1426568"/>
            <a:ext cx="1052092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13" algn="just"/>
            <a:r>
              <a:rPr lang="pt-BR" sz="2200" b="1" dirty="0">
                <a:solidFill>
                  <a:srgbClr val="0070C0"/>
                </a:solidFill>
                <a:latin typeface="+mj-lt"/>
                <a:ea typeface="Times New Roman" charset="0"/>
                <a:cs typeface="Times New Roman" charset="0"/>
              </a:rPr>
              <a:t>Ação 6.</a:t>
            </a:r>
            <a:r>
              <a:rPr lang="pt-BR" sz="2200" dirty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 Impedir a utilização abusiva de Tratados Internacionais;</a:t>
            </a:r>
            <a:endParaRPr lang="pt-BR" sz="2200" dirty="0">
              <a:latin typeface="+mj-lt"/>
              <a:ea typeface="Calibri" charset="0"/>
              <a:cs typeface="Times New Roman" charset="0"/>
            </a:endParaRPr>
          </a:p>
          <a:p>
            <a:pPr indent="11113" algn="just"/>
            <a:r>
              <a:rPr lang="pt-BR" sz="2200" b="1" dirty="0">
                <a:solidFill>
                  <a:srgbClr val="0070C0"/>
                </a:solidFill>
                <a:latin typeface="+mj-lt"/>
                <a:ea typeface="Times New Roman" charset="0"/>
                <a:cs typeface="Times New Roman" charset="0"/>
              </a:rPr>
              <a:t>Ação 7. </a:t>
            </a:r>
            <a:r>
              <a:rPr lang="pt-BR" sz="2200" b="1" dirty="0">
                <a:solidFill>
                  <a:srgbClr val="C00000"/>
                </a:solidFill>
                <a:latin typeface="+mj-lt"/>
                <a:ea typeface="Times New Roman" charset="0"/>
                <a:cs typeface="Times New Roman" charset="0"/>
              </a:rPr>
              <a:t>Impedir comportamentos que evitam, de maneira artificial, a caracterização de Estabelecimento Permanente no país fonte da renda tributável;</a:t>
            </a:r>
            <a:endParaRPr lang="pt-BR" sz="2200" b="1" dirty="0">
              <a:solidFill>
                <a:srgbClr val="C00000"/>
              </a:solidFill>
              <a:latin typeface="+mj-lt"/>
              <a:ea typeface="Calibri" charset="0"/>
              <a:cs typeface="Times New Roman" charset="0"/>
            </a:endParaRPr>
          </a:p>
          <a:p>
            <a:pPr indent="11113" algn="just"/>
            <a:r>
              <a:rPr lang="pt-BR" sz="2200" b="1" dirty="0">
                <a:solidFill>
                  <a:srgbClr val="0070C0"/>
                </a:solidFill>
                <a:latin typeface="+mj-lt"/>
                <a:ea typeface="Times New Roman" charset="0"/>
                <a:cs typeface="Times New Roman" charset="0"/>
              </a:rPr>
              <a:t>Ações 8, 9 e 10. </a:t>
            </a:r>
            <a:r>
              <a:rPr lang="pt-BR" sz="2200" dirty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- Assegurar que os resultados dos Preços de Transferência estejam alinhados com a criação de valor;</a:t>
            </a:r>
            <a:endParaRPr lang="pt-BR" sz="2200" dirty="0">
              <a:latin typeface="+mj-lt"/>
              <a:ea typeface="Calibri" charset="0"/>
              <a:cs typeface="Times New Roman" charset="0"/>
            </a:endParaRPr>
          </a:p>
          <a:p>
            <a:pPr indent="11113" algn="just"/>
            <a:r>
              <a:rPr lang="pt-BR" sz="2200" b="1" dirty="0">
                <a:solidFill>
                  <a:srgbClr val="0070C0"/>
                </a:solidFill>
                <a:latin typeface="+mj-lt"/>
                <a:ea typeface="Times New Roman" charset="0"/>
                <a:cs typeface="Times New Roman" charset="0"/>
              </a:rPr>
              <a:t>Ação 11. </a:t>
            </a:r>
            <a:r>
              <a:rPr lang="pt-BR" sz="2200" dirty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Estabelecer métodos de coleta e análise de dados sobre erosão da base imponível e a transferência de lucros;</a:t>
            </a:r>
            <a:endParaRPr lang="pt-BR" sz="2200" dirty="0">
              <a:latin typeface="+mj-lt"/>
              <a:ea typeface="Calibri" charset="0"/>
              <a:cs typeface="Times New Roman" charset="0"/>
            </a:endParaRPr>
          </a:p>
          <a:p>
            <a:pPr indent="11113" algn="just"/>
            <a:r>
              <a:rPr lang="pt-BR" sz="2200" b="1" dirty="0">
                <a:solidFill>
                  <a:srgbClr val="0070C0"/>
                </a:solidFill>
                <a:latin typeface="+mj-lt"/>
                <a:ea typeface="Times New Roman" charset="0"/>
                <a:cs typeface="Times New Roman" charset="0"/>
              </a:rPr>
              <a:t>Ação 12. </a:t>
            </a:r>
            <a:r>
              <a:rPr lang="pt-BR" sz="2200" dirty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Exigir dos contribuintes a revelação de seus mecanismos de planejamento tributário agressivos;</a:t>
            </a:r>
            <a:endParaRPr lang="pt-BR" sz="2200" dirty="0">
              <a:latin typeface="+mj-lt"/>
              <a:ea typeface="Calibri" charset="0"/>
              <a:cs typeface="Times New Roman" charset="0"/>
            </a:endParaRPr>
          </a:p>
          <a:p>
            <a:pPr indent="11113" algn="just"/>
            <a:r>
              <a:rPr lang="pt-BR" sz="2200" b="1" dirty="0">
                <a:solidFill>
                  <a:srgbClr val="0070C0"/>
                </a:solidFill>
                <a:latin typeface="+mj-lt"/>
                <a:ea typeface="Times New Roman" charset="0"/>
                <a:cs typeface="Times New Roman" charset="0"/>
              </a:rPr>
              <a:t>Ação 13.</a:t>
            </a:r>
            <a:r>
              <a:rPr lang="pt-BR" sz="2200" dirty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 Reexaminar as regras sobre documentos relativos a preços de transferência;</a:t>
            </a:r>
            <a:endParaRPr lang="pt-BR" sz="2200" dirty="0">
              <a:latin typeface="+mj-lt"/>
              <a:ea typeface="Calibri" charset="0"/>
              <a:cs typeface="Times New Roman" charset="0"/>
            </a:endParaRPr>
          </a:p>
          <a:p>
            <a:pPr indent="11113" algn="just"/>
            <a:r>
              <a:rPr lang="pt-BR" sz="2200" b="1" dirty="0">
                <a:solidFill>
                  <a:srgbClr val="0070C0"/>
                </a:solidFill>
                <a:latin typeface="+mj-lt"/>
                <a:ea typeface="Times New Roman" charset="0"/>
                <a:cs typeface="Times New Roman" charset="0"/>
              </a:rPr>
              <a:t>Ação 14.</a:t>
            </a:r>
            <a:r>
              <a:rPr lang="pt-BR" sz="2200" dirty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 Tornar mais efetivos os mecanismos de resolução de conflitos;</a:t>
            </a:r>
            <a:endParaRPr lang="pt-BR" sz="2200" dirty="0">
              <a:latin typeface="+mj-lt"/>
              <a:ea typeface="Calibri" charset="0"/>
              <a:cs typeface="Times New Roman" charset="0"/>
            </a:endParaRPr>
          </a:p>
          <a:p>
            <a:pPr indent="11113" algn="just"/>
            <a:r>
              <a:rPr lang="pt-BR" sz="2200" b="1" dirty="0">
                <a:solidFill>
                  <a:srgbClr val="0070C0"/>
                </a:solidFill>
                <a:latin typeface="+mj-lt"/>
                <a:ea typeface="Times New Roman" charset="0"/>
                <a:cs typeface="Times New Roman" charset="0"/>
              </a:rPr>
              <a:t>Ação 15.</a:t>
            </a:r>
            <a:r>
              <a:rPr lang="pt-BR" sz="2200" dirty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 Desenvolver instrumento multilateral que ofereça um enfoque inovador para a fiscalização internacional e que reflita a natureza dinâmica da economia global.</a:t>
            </a:r>
            <a:endParaRPr lang="pt-BR" sz="2200" dirty="0">
              <a:latin typeface="+mj-lt"/>
              <a:ea typeface="Calibri" charset="0"/>
              <a:cs typeface="Times New Roman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DB68443-1439-6B65-91C4-B329EF9D7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97" y="92042"/>
            <a:ext cx="6735097" cy="118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97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0ABDC6-AE63-5DF6-330F-F338AFB24EA3}"/>
              </a:ext>
            </a:extLst>
          </p:cNvPr>
          <p:cNvSpPr txBox="1"/>
          <p:nvPr/>
        </p:nvSpPr>
        <p:spPr>
          <a:xfrm>
            <a:off x="314532" y="382036"/>
            <a:ext cx="11562935" cy="5837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OCDE, “Harmful Tax Competition, An Emerging Global Issue” (1998): </a:t>
            </a:r>
            <a:r>
              <a:rPr lang="en-US" sz="2000" dirty="0" err="1">
                <a:ea typeface="Calibri" panose="020F0502020204030204" pitchFamily="34" charset="0"/>
                <a:cs typeface="Calibri" panose="020F0502020204030204" pitchFamily="34" charset="0"/>
              </a:rPr>
              <a:t>Foco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 em “</a:t>
            </a:r>
            <a:r>
              <a:rPr lang="en-US" sz="2000" dirty="0" err="1">
                <a:ea typeface="Calibri" panose="020F0502020204030204" pitchFamily="34" charset="0"/>
                <a:cs typeface="Calibri" panose="020F0502020204030204" pitchFamily="34" charset="0"/>
              </a:rPr>
              <a:t>paraísos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Calibri" panose="020F0502020204030204" pitchFamily="34" charset="0"/>
              </a:rPr>
              <a:t>fiscais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” e “regimes </a:t>
            </a:r>
            <a:r>
              <a:rPr lang="en-US" sz="2000" dirty="0" err="1">
                <a:ea typeface="Calibri" panose="020F0502020204030204" pitchFamily="34" charset="0"/>
                <a:cs typeface="Calibri" panose="020F0502020204030204" pitchFamily="34" charset="0"/>
              </a:rPr>
              <a:t>especiais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Calibri" panose="020F0502020204030204" pitchFamily="34" charset="0"/>
              </a:rPr>
              <a:t>nocivos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”. </a:t>
            </a:r>
            <a:r>
              <a:rPr lang="en-US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Surgimento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ideia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de que “substantial activities” </a:t>
            </a:r>
            <a:r>
              <a:rPr lang="en-US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seriam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importantes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para que </a:t>
            </a:r>
            <a:r>
              <a:rPr lang="en-US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empresa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seja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considerada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estabelecida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em um </a:t>
            </a:r>
            <a:r>
              <a:rPr lang="en-US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país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OCDE, BEPS,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Ação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 5 (2010): </a:t>
            </a:r>
            <a:r>
              <a:rPr lang="pt-BR" sz="2000" dirty="0"/>
              <a:t>“Reformular o trabalho sobre práticas fiscais nocivas com prioridade na melhoria da transparência, incluindo a troca espontânea obrigatória de decisões relacionadas a regimes preferenciais e a exigência de atividade substancial para qualquer regime preferencial”. </a:t>
            </a:r>
          </a:p>
          <a:p>
            <a:pPr algn="just">
              <a:spcAft>
                <a:spcPts val="800"/>
              </a:spcAft>
            </a:pPr>
            <a:endParaRPr lang="pt-BR" sz="2000" dirty="0"/>
          </a:p>
          <a:p>
            <a:pPr algn="just">
              <a:spcAft>
                <a:spcPts val="800"/>
              </a:spcAft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OCDE, BEPS,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Ação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 7 (2015):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acordos</a:t>
            </a:r>
            <a:r>
              <a:rPr lang="en-US" sz="2000" dirty="0"/>
              <a:t> de </a:t>
            </a:r>
            <a:r>
              <a:rPr lang="en-US" sz="2000" dirty="0" err="1"/>
              <a:t>bitributação</a:t>
            </a:r>
            <a:r>
              <a:rPr lang="en-US" sz="2000" dirty="0"/>
              <a:t> </a:t>
            </a:r>
            <a:r>
              <a:rPr lang="en-US" sz="2000" dirty="0" err="1"/>
              <a:t>estabelecem</a:t>
            </a:r>
            <a:r>
              <a:rPr lang="en-US" sz="2000" dirty="0"/>
              <a:t> que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lucros</a:t>
            </a:r>
            <a:r>
              <a:rPr lang="en-US" sz="2000" dirty="0"/>
              <a:t> da </a:t>
            </a:r>
            <a:r>
              <a:rPr lang="en-US" sz="2000" dirty="0" err="1"/>
              <a:t>empresa</a:t>
            </a:r>
            <a:r>
              <a:rPr lang="en-US" sz="2000" dirty="0"/>
              <a:t> </a:t>
            </a:r>
            <a:r>
              <a:rPr lang="en-US" sz="2000" dirty="0" err="1"/>
              <a:t>serão</a:t>
            </a:r>
            <a:r>
              <a:rPr lang="en-US" sz="2000" dirty="0"/>
              <a:t> </a:t>
            </a:r>
            <a:r>
              <a:rPr lang="en-US" sz="2000" dirty="0" err="1"/>
              <a:t>tributados</a:t>
            </a:r>
            <a:r>
              <a:rPr lang="en-US" sz="2000" dirty="0"/>
              <a:t> no </a:t>
            </a:r>
            <a:r>
              <a:rPr lang="en-US" sz="2000" dirty="0" err="1"/>
              <a:t>país</a:t>
            </a:r>
            <a:r>
              <a:rPr lang="en-US" sz="2000" dirty="0"/>
              <a:t> de </a:t>
            </a:r>
            <a:r>
              <a:rPr lang="en-US" sz="2000" dirty="0" err="1"/>
              <a:t>residência</a:t>
            </a:r>
            <a:r>
              <a:rPr lang="en-US" sz="2000" dirty="0"/>
              <a:t>, a não ser que </a:t>
            </a:r>
            <a:r>
              <a:rPr lang="en-US" sz="2000" dirty="0" err="1"/>
              <a:t>sejam</a:t>
            </a:r>
            <a:r>
              <a:rPr lang="en-US" sz="2000" dirty="0"/>
              <a:t> </a:t>
            </a:r>
            <a:r>
              <a:rPr lang="en-US" sz="2000" dirty="0" err="1"/>
              <a:t>atribuíveis</a:t>
            </a:r>
            <a:r>
              <a:rPr lang="en-US" sz="2000" dirty="0"/>
              <a:t> a um </a:t>
            </a:r>
            <a:r>
              <a:rPr lang="en-US" sz="2000" dirty="0" err="1"/>
              <a:t>estabelecimento</a:t>
            </a:r>
            <a:r>
              <a:rPr lang="en-US" sz="2000" dirty="0"/>
              <a:t> </a:t>
            </a:r>
            <a:r>
              <a:rPr lang="en-US" sz="2000" dirty="0" err="1"/>
              <a:t>permanente</a:t>
            </a:r>
            <a:r>
              <a:rPr lang="en-US" sz="2000" dirty="0"/>
              <a:t>. A </a:t>
            </a:r>
            <a:r>
              <a:rPr lang="en-US" sz="2000" dirty="0" err="1"/>
              <a:t>ação</a:t>
            </a:r>
            <a:r>
              <a:rPr lang="en-US" sz="2000" dirty="0"/>
              <a:t> </a:t>
            </a:r>
            <a:r>
              <a:rPr lang="en-US" sz="2000" dirty="0" err="1"/>
              <a:t>busca</a:t>
            </a:r>
            <a:r>
              <a:rPr lang="en-US" sz="2000" dirty="0"/>
              <a:t> combater que se evite a </a:t>
            </a:r>
            <a:r>
              <a:rPr lang="en-US" sz="2000" dirty="0" err="1"/>
              <a:t>caracterização</a:t>
            </a:r>
            <a:r>
              <a:rPr lang="en-US" sz="2000" dirty="0"/>
              <a:t> de PE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mesmo</a:t>
            </a:r>
            <a:r>
              <a:rPr lang="en-US" sz="2000" dirty="0"/>
              <a:t> que se </a:t>
            </a:r>
            <a:r>
              <a:rPr lang="en-US" sz="2000" dirty="0" err="1"/>
              <a:t>crie</a:t>
            </a:r>
            <a:r>
              <a:rPr lang="en-US" sz="2000" dirty="0"/>
              <a:t> PE </a:t>
            </a:r>
            <a:r>
              <a:rPr lang="en-US" sz="2000" dirty="0" err="1"/>
              <a:t>artificiais</a:t>
            </a:r>
            <a:r>
              <a:rPr lang="en-US" sz="2000" dirty="0"/>
              <a:t>.</a:t>
            </a:r>
          </a:p>
          <a:p>
            <a:pPr algn="just">
              <a:spcAft>
                <a:spcPts val="800"/>
              </a:spcAft>
            </a:pPr>
            <a:endParaRPr lang="pt-BR" sz="2000" dirty="0"/>
          </a:p>
          <a:p>
            <a:pPr algn="just">
              <a:spcAft>
                <a:spcPts val="800"/>
              </a:spcAft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OCDE, “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Resumption of Application of Substantial Activities Factor to No or only Nominal Tax Jurisdictions” (2019)</a:t>
            </a:r>
          </a:p>
          <a:p>
            <a:pPr algn="just">
              <a:spcAft>
                <a:spcPts val="800"/>
              </a:spcAft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OCDE, “PILLAR 1” e “PILLAR 2”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(2021)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:</a:t>
            </a:r>
            <a:r>
              <a:rPr lang="pt-BR" sz="2000" b="1" dirty="0">
                <a:solidFill>
                  <a:srgbClr val="C00000"/>
                </a:solidFill>
                <a:cs typeface="Calibri" panose="020F0502020204030204" pitchFamily="34" charset="0"/>
              </a:rPr>
              <a:t> Será?!</a:t>
            </a:r>
            <a:endParaRPr lang="en-US" sz="20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52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885</Words>
  <Application>Microsoft Office PowerPoint</Application>
  <PresentationFormat>Widescreen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KLA Advogados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KLA Advogados</dc:creator>
  <cp:lastModifiedBy>KLA Advogados</cp:lastModifiedBy>
  <cp:revision>6</cp:revision>
  <dcterms:created xsi:type="dcterms:W3CDTF">2023-03-09T11:12:13Z</dcterms:created>
  <dcterms:modified xsi:type="dcterms:W3CDTF">2023-03-09T13:13:05Z</dcterms:modified>
</cp:coreProperties>
</file>