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6" r:id="rId12"/>
    <p:sldId id="264" r:id="rId13"/>
    <p:sldId id="265" r:id="rId14"/>
    <p:sldId id="259" r:id="rId15"/>
  </p:sldIdLst>
  <p:sldSz cx="9144000" cy="5143500" type="screen16x9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8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80" tIns="94780" rIns="94780" bIns="9478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780" tIns="94780" rIns="94780" bIns="947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780" tIns="94780" rIns="94780" bIns="947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190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637a21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637a21f_0_14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780" tIns="94780" rIns="94780" bIns="947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780" tIns="94780" rIns="94780" bIns="947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780" tIns="94780" rIns="94780" bIns="947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780" tIns="94780" rIns="94780" bIns="947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62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780" tIns="94780" rIns="94780" bIns="947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67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780" tIns="94780" rIns="94780" bIns="947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642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780" tIns="94780" rIns="94780" bIns="947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744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780" tIns="94780" rIns="94780" bIns="947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428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spcFirstLastPara="1" wrap="square" lIns="94780" tIns="94780" rIns="94780" bIns="947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63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rtha.leao@mackenzie.b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tha.leao@mackenzie.b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17D256-F5AB-03FB-178F-1301BCE87085}"/>
              </a:ext>
            </a:extLst>
          </p:cNvPr>
          <p:cNvSpPr txBox="1"/>
          <p:nvPr/>
        </p:nvSpPr>
        <p:spPr>
          <a:xfrm>
            <a:off x="992458" y="1165746"/>
            <a:ext cx="792851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chemeClr val="bg1"/>
                </a:solidFill>
                <a:effectLst/>
                <a:latin typeface="Minion Pro" panose="02040503050201020203" pitchFamily="18" charset="0"/>
              </a:rPr>
              <a:t>STF e os limites da </a:t>
            </a:r>
          </a:p>
          <a:p>
            <a:r>
              <a:rPr lang="pt-BR" sz="4000" b="1" i="0" dirty="0">
                <a:solidFill>
                  <a:schemeClr val="bg1"/>
                </a:solidFill>
                <a:effectLst/>
                <a:latin typeface="Minion Pro" panose="02040503050201020203" pitchFamily="18" charset="0"/>
              </a:rPr>
              <a:t>coisa julgada tributária </a:t>
            </a:r>
          </a:p>
          <a:p>
            <a:endParaRPr lang="pt-BR" sz="40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r>
              <a:rPr lang="pt-BR" sz="3200" b="1" i="0" dirty="0">
                <a:solidFill>
                  <a:schemeClr val="bg1"/>
                </a:solidFill>
                <a:effectLst/>
                <a:latin typeface="Minion Pro" panose="02040503050201020203" pitchFamily="18" charset="0"/>
              </a:rPr>
              <a:t>Martha Leão</a:t>
            </a:r>
          </a:p>
          <a:p>
            <a:r>
              <a:rPr lang="pt-BR" sz="3200" b="1" dirty="0">
                <a:solidFill>
                  <a:schemeClr val="bg1"/>
                </a:solidFill>
                <a:latin typeface="Minion Pro" panose="02040503050201020203" pitchFamily="18" charset="0"/>
                <a:hlinkClick r:id="rId6"/>
              </a:rPr>
              <a:t>martha.leao@mackenzie.br</a:t>
            </a:r>
            <a:r>
              <a:rPr lang="pt-BR" sz="3200" b="1" dirty="0">
                <a:solidFill>
                  <a:schemeClr val="bg1"/>
                </a:solidFill>
                <a:latin typeface="Minion Pro" panose="02040503050201020203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21CE5DA-A0CE-6CC3-891D-6AD808062A4E}"/>
              </a:ext>
            </a:extLst>
          </p:cNvPr>
          <p:cNvSpPr txBox="1"/>
          <p:nvPr/>
        </p:nvSpPr>
        <p:spPr>
          <a:xfrm>
            <a:off x="340106" y="0"/>
            <a:ext cx="7928517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pPr>
              <a:buClr>
                <a:schemeClr val="bg1"/>
              </a:buClr>
            </a:pPr>
            <a:endParaRPr lang="pt-BR" sz="32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pPr>
              <a:buClr>
                <a:schemeClr val="bg1"/>
              </a:buClr>
            </a:pPr>
            <a:r>
              <a:rPr lang="pt-BR" sz="3200" b="1" i="0" dirty="0">
                <a:solidFill>
                  <a:schemeClr val="bg1"/>
                </a:solidFill>
                <a:effectLst/>
                <a:latin typeface="Minion Pro" panose="02040503050201020203" pitchFamily="18" charset="0"/>
              </a:rPr>
              <a:t>“O passado não reconhece o seu lugar: está sempre presente” Mário Quintana </a:t>
            </a:r>
          </a:p>
          <a:p>
            <a:pPr>
              <a:buClr>
                <a:schemeClr val="bg1"/>
              </a:buClr>
            </a:pPr>
            <a:endParaRPr lang="pt-BR" sz="32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pPr>
              <a:buClr>
                <a:schemeClr val="bg1"/>
              </a:buClr>
            </a:pPr>
            <a:endParaRPr lang="pt-BR" sz="32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pPr>
              <a:buClr>
                <a:schemeClr val="bg1"/>
              </a:buClr>
            </a:pPr>
            <a:r>
              <a:rPr lang="pt-BR" sz="3200" b="1" dirty="0">
                <a:solidFill>
                  <a:schemeClr val="bg1"/>
                </a:solidFill>
                <a:latin typeface="Minion Pro" panose="02040503050201020203" pitchFamily="18" charset="0"/>
              </a:rPr>
              <a:t>Obrigada!! </a:t>
            </a:r>
          </a:p>
          <a:p>
            <a:pPr>
              <a:buClr>
                <a:schemeClr val="bg1"/>
              </a:buClr>
            </a:pPr>
            <a:r>
              <a:rPr lang="pt-BR" sz="3200" b="1" i="0" dirty="0">
                <a:solidFill>
                  <a:schemeClr val="bg1"/>
                </a:solidFill>
                <a:effectLst/>
                <a:latin typeface="Minion Pro" panose="02040503050201020203" pitchFamily="18" charset="0"/>
                <a:hlinkClick r:id="rId4"/>
              </a:rPr>
              <a:t>martha</a:t>
            </a:r>
            <a:r>
              <a:rPr lang="pt-BR" sz="3200" b="1" dirty="0">
                <a:solidFill>
                  <a:schemeClr val="bg1"/>
                </a:solidFill>
                <a:latin typeface="Minion Pro" panose="02040503050201020203" pitchFamily="18" charset="0"/>
                <a:hlinkClick r:id="rId4"/>
              </a:rPr>
              <a:t>.leao@mackenzie.br</a:t>
            </a:r>
            <a:endParaRPr lang="pt-BR" sz="3200" b="1" dirty="0">
              <a:solidFill>
                <a:schemeClr val="bg1"/>
              </a:solidFill>
              <a:latin typeface="Minion Pro" panose="02040503050201020203" pitchFamily="18" charset="0"/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sz="32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endParaRPr lang="pt-BR" sz="40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104" y="1559950"/>
            <a:ext cx="3587800" cy="9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3113950"/>
            <a:ext cx="3797200" cy="4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21CE5DA-A0CE-6CC3-891D-6AD808062A4E}"/>
              </a:ext>
            </a:extLst>
          </p:cNvPr>
          <p:cNvSpPr txBox="1"/>
          <p:nvPr/>
        </p:nvSpPr>
        <p:spPr>
          <a:xfrm>
            <a:off x="607736" y="578449"/>
            <a:ext cx="792851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pt-BR" sz="2800" b="1" i="0" dirty="0">
                <a:solidFill>
                  <a:schemeClr val="bg1"/>
                </a:solidFill>
                <a:effectLst/>
                <a:latin typeface="Minion Pro" panose="02040503050201020203" pitchFamily="18" charset="0"/>
              </a:rPr>
              <a:t>Sumário</a:t>
            </a:r>
          </a:p>
          <a:p>
            <a:pPr>
              <a:buClr>
                <a:schemeClr val="bg1"/>
              </a:buClr>
            </a:pPr>
            <a:endParaRPr lang="pt-BR" sz="28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pPr>
              <a:buClr>
                <a:schemeClr val="bg1"/>
              </a:buClr>
            </a:pPr>
            <a:r>
              <a:rPr lang="pt-BR" sz="2800" b="1" i="0" dirty="0">
                <a:solidFill>
                  <a:schemeClr val="bg1"/>
                </a:solidFill>
                <a:effectLst/>
                <a:latin typeface="Minion Pro" panose="02040503050201020203" pitchFamily="18" charset="0"/>
              </a:rPr>
              <a:t>1. Contexto da discussão</a:t>
            </a:r>
          </a:p>
          <a:p>
            <a:pPr>
              <a:buClr>
                <a:schemeClr val="bg1"/>
              </a:buClr>
            </a:pPr>
            <a:r>
              <a:rPr lang="pt-BR" sz="2800" b="1" dirty="0">
                <a:solidFill>
                  <a:schemeClr val="bg1"/>
                </a:solidFill>
                <a:latin typeface="Minion Pro" panose="02040503050201020203" pitchFamily="18" charset="0"/>
              </a:rPr>
              <a:t>2. Decisão (até agora) do STF nos temas 881 e 885</a:t>
            </a:r>
          </a:p>
          <a:p>
            <a:pPr>
              <a:buClr>
                <a:schemeClr val="bg1"/>
              </a:buClr>
            </a:pPr>
            <a:r>
              <a:rPr lang="pt-BR" sz="2800" b="1" i="0" dirty="0">
                <a:solidFill>
                  <a:schemeClr val="bg1"/>
                </a:solidFill>
                <a:effectLst/>
                <a:latin typeface="Minion Pro" panose="02040503050201020203" pitchFamily="18" charset="0"/>
              </a:rPr>
              <a:t>3. Há motivos para reanálise do tema em Embargos?</a:t>
            </a:r>
          </a:p>
          <a:p>
            <a:pPr>
              <a:buClr>
                <a:schemeClr val="bg1"/>
              </a:buClr>
            </a:pPr>
            <a:r>
              <a:rPr lang="pt-BR" sz="2800" b="1" dirty="0">
                <a:solidFill>
                  <a:schemeClr val="bg1"/>
                </a:solidFill>
                <a:latin typeface="Minion Pro" panose="02040503050201020203" pitchFamily="18" charset="0"/>
              </a:rPr>
              <a:t>4. E o dever fundamental de pagar tributos?</a:t>
            </a:r>
            <a:endParaRPr lang="pt-BR" sz="28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pPr>
              <a:buClr>
                <a:schemeClr val="bg1"/>
              </a:buClr>
            </a:pPr>
            <a:r>
              <a:rPr lang="pt-BR" sz="2800" b="1" dirty="0">
                <a:solidFill>
                  <a:schemeClr val="bg1"/>
                </a:solidFill>
                <a:latin typeface="Minion Pro" panose="02040503050201020203" pitchFamily="18" charset="0"/>
              </a:rPr>
              <a:t>Conclusões</a:t>
            </a:r>
            <a:endParaRPr lang="pt-BR" sz="28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endParaRPr lang="pt-BR" sz="40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40600" y="321150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C51DDB-8E87-EC46-78B8-96A162F6804E}"/>
              </a:ext>
            </a:extLst>
          </p:cNvPr>
          <p:cNvSpPr txBox="1"/>
          <p:nvPr/>
        </p:nvSpPr>
        <p:spPr>
          <a:xfrm>
            <a:off x="354500" y="81255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pt-BR" sz="1400" b="1" i="0" dirty="0">
                <a:solidFill>
                  <a:schemeClr val="bg1"/>
                </a:solidFill>
                <a:effectLst/>
                <a:latin typeface="Minion Pro" panose="02040503050201020203" pitchFamily="18" charset="0"/>
              </a:rPr>
              <a:t>1. Contexto da discussão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39217F7-8A64-7CAC-E035-6014F65F5638}"/>
              </a:ext>
            </a:extLst>
          </p:cNvPr>
          <p:cNvSpPr txBox="1"/>
          <p:nvPr/>
        </p:nvSpPr>
        <p:spPr>
          <a:xfrm>
            <a:off x="626939" y="681075"/>
            <a:ext cx="79285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pt-BR" sz="2800" b="1" i="0" dirty="0">
                <a:solidFill>
                  <a:schemeClr val="tx1"/>
                </a:solidFill>
                <a:effectLst/>
                <a:latin typeface="Minion Pro" panose="02040503050201020203" pitchFamily="18" charset="0"/>
              </a:rPr>
              <a:t>1. Contexto da discussão</a:t>
            </a:r>
          </a:p>
          <a:p>
            <a:endParaRPr lang="pt-BR" sz="2000" b="1" dirty="0">
              <a:solidFill>
                <a:schemeClr val="tx1"/>
              </a:solidFill>
              <a:latin typeface="Minion Pro" panose="02040503050201020203" pitchFamily="18" charset="0"/>
            </a:endParaRPr>
          </a:p>
          <a:p>
            <a:endParaRPr lang="pt-BR" sz="2000" b="1" i="0" dirty="0">
              <a:solidFill>
                <a:schemeClr val="tx1"/>
              </a:solidFill>
              <a:effectLst/>
              <a:latin typeface="Minion Pro" panose="02040503050201020203" pitchFamily="18" charset="0"/>
            </a:endParaRPr>
          </a:p>
          <a:p>
            <a:endParaRPr lang="pt-BR" sz="2000" b="1" i="0" dirty="0">
              <a:solidFill>
                <a:schemeClr val="tx1"/>
              </a:solidFill>
              <a:effectLst/>
              <a:latin typeface="Minion Pro" panose="02040503050201020203" pitchFamily="18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06EF87D-B465-6C1A-4B37-2BCBBB203560}"/>
              </a:ext>
            </a:extLst>
          </p:cNvPr>
          <p:cNvSpPr/>
          <p:nvPr/>
        </p:nvSpPr>
        <p:spPr>
          <a:xfrm>
            <a:off x="645490" y="1419278"/>
            <a:ext cx="1466388" cy="1279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igualdade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71AC077-CF82-0AA6-ED2B-182809404990}"/>
              </a:ext>
            </a:extLst>
          </p:cNvPr>
          <p:cNvSpPr/>
          <p:nvPr/>
        </p:nvSpPr>
        <p:spPr>
          <a:xfrm>
            <a:off x="2884158" y="1410868"/>
            <a:ext cx="1492885" cy="1279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Segurança jurídica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E12BF9C-CA59-5A72-B6D5-CACCCCC8434E}"/>
              </a:ext>
            </a:extLst>
          </p:cNvPr>
          <p:cNvSpPr txBox="1"/>
          <p:nvPr/>
        </p:nvSpPr>
        <p:spPr>
          <a:xfrm>
            <a:off x="2313762" y="1826571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X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F814809-2A16-782A-F74C-9F9A96E47D1B}"/>
              </a:ext>
            </a:extLst>
          </p:cNvPr>
          <p:cNvSpPr txBox="1"/>
          <p:nvPr/>
        </p:nvSpPr>
        <p:spPr>
          <a:xfrm>
            <a:off x="626939" y="2980823"/>
            <a:ext cx="4881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latin typeface="Minion Pro" panose="02040503050201020203" pitchFamily="18" charset="0"/>
              </a:rPr>
              <a:t>O que fazer a partir da existência de </a:t>
            </a:r>
            <a:r>
              <a:rPr lang="pt-BR" sz="1800" b="1" u="sng" dirty="0">
                <a:latin typeface="Minion Pro" panose="02040503050201020203" pitchFamily="18" charset="0"/>
              </a:rPr>
              <a:t>decisões abstratas e gerais </a:t>
            </a:r>
            <a:r>
              <a:rPr lang="pt-BR" sz="1800" dirty="0">
                <a:latin typeface="Minion Pro" panose="02040503050201020203" pitchFamily="18" charset="0"/>
              </a:rPr>
              <a:t>que definem um tributo como </a:t>
            </a:r>
            <a:r>
              <a:rPr lang="pt-BR" sz="1800" dirty="0">
                <a:highlight>
                  <a:srgbClr val="FFFF00"/>
                </a:highlight>
                <a:latin typeface="Minion Pro" panose="02040503050201020203" pitchFamily="18" charset="0"/>
              </a:rPr>
              <a:t>devido </a:t>
            </a:r>
            <a:r>
              <a:rPr lang="pt-BR" sz="1800" dirty="0">
                <a:latin typeface="Minion Pro" panose="02040503050201020203" pitchFamily="18" charset="0"/>
              </a:rPr>
              <a:t>diante de </a:t>
            </a:r>
            <a:r>
              <a:rPr lang="pt-BR" sz="1800" b="1" u="sng" dirty="0">
                <a:latin typeface="Minion Pro" panose="02040503050201020203" pitchFamily="18" charset="0"/>
              </a:rPr>
              <a:t>decisões individuais e concretas transitadas em julgado</a:t>
            </a:r>
            <a:r>
              <a:rPr lang="pt-BR" sz="1800" dirty="0">
                <a:latin typeface="Minion Pro" panose="02040503050201020203" pitchFamily="18" charset="0"/>
              </a:rPr>
              <a:t>, definindo aquele tributo como </a:t>
            </a:r>
            <a:r>
              <a:rPr lang="pt-BR" sz="1800" dirty="0">
                <a:highlight>
                  <a:srgbClr val="FFFF00"/>
                </a:highlight>
                <a:latin typeface="Minion Pro" panose="02040503050201020203" pitchFamily="18" charset="0"/>
              </a:rPr>
              <a:t>indevido</a:t>
            </a:r>
            <a:r>
              <a:rPr lang="pt-BR" sz="1800" dirty="0">
                <a:latin typeface="Minion Pro" panose="02040503050201020203" pitchFamily="18" charset="0"/>
              </a:rPr>
              <a:t> para determinado contribuinte? 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D48E67C-E674-718F-2BD2-F059DB09D204}"/>
              </a:ext>
            </a:extLst>
          </p:cNvPr>
          <p:cNvSpPr txBox="1"/>
          <p:nvPr/>
        </p:nvSpPr>
        <p:spPr>
          <a:xfrm>
            <a:off x="5781343" y="1716457"/>
            <a:ext cx="2616819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Minion Pro" panose="02040503050201020203" pitchFamily="18" charset="0"/>
              </a:rPr>
              <a:t>ALTERNATIVAS</a:t>
            </a:r>
          </a:p>
          <a:p>
            <a:endParaRPr lang="pt-BR" b="1" dirty="0">
              <a:latin typeface="Minion Pro" panose="02040503050201020203" pitchFamily="18" charset="0"/>
            </a:endParaRPr>
          </a:p>
          <a:p>
            <a:pPr marL="342900" indent="-342900">
              <a:buAutoNum type="arabicPeriod"/>
            </a:pPr>
            <a:r>
              <a:rPr lang="pt-BR" b="1" dirty="0">
                <a:latin typeface="Minion Pro" panose="02040503050201020203" pitchFamily="18" charset="0"/>
              </a:rPr>
              <a:t>Cessação automática dos efeitos da coisa julgada </a:t>
            </a:r>
          </a:p>
          <a:p>
            <a:pPr marL="342900" indent="-342900">
              <a:buAutoNum type="arabicPeriod"/>
            </a:pPr>
            <a:endParaRPr lang="pt-BR" b="1" dirty="0">
              <a:latin typeface="Minion Pro" panose="02040503050201020203" pitchFamily="18" charset="0"/>
            </a:endParaRPr>
          </a:p>
          <a:p>
            <a:pPr marL="342900" indent="-342900">
              <a:buAutoNum type="arabicPeriod"/>
            </a:pPr>
            <a:r>
              <a:rPr lang="pt-BR" b="1" dirty="0">
                <a:latin typeface="Minion Pro" panose="02040503050201020203" pitchFamily="18" charset="0"/>
              </a:rPr>
              <a:t>Exigência de ação rescisória</a:t>
            </a:r>
          </a:p>
          <a:p>
            <a:r>
              <a:rPr lang="pt-BR" b="1" dirty="0">
                <a:latin typeface="Minion Pro" panose="02040503050201020203" pitchFamily="18" charset="0"/>
              </a:rPr>
              <a:t> </a:t>
            </a:r>
          </a:p>
          <a:p>
            <a:r>
              <a:rPr lang="pt-BR" b="1" dirty="0">
                <a:latin typeface="Minion Pro" panose="02040503050201020203" pitchFamily="18" charset="0"/>
              </a:rPr>
              <a:t>3.     Exigência de ação revisional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267933" y="2844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C51DDB-8E87-EC46-78B8-96A162F6804E}"/>
              </a:ext>
            </a:extLst>
          </p:cNvPr>
          <p:cNvSpPr txBox="1"/>
          <p:nvPr/>
        </p:nvSpPr>
        <p:spPr>
          <a:xfrm>
            <a:off x="354500" y="81255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pt-BR" sz="1400" b="1" i="0" dirty="0">
                <a:solidFill>
                  <a:schemeClr val="bg1"/>
                </a:solidFill>
                <a:effectLst/>
                <a:latin typeface="Minion Pro" panose="02040503050201020203" pitchFamily="18" charset="0"/>
              </a:rPr>
              <a:t>1. Contexto da discussão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39217F7-8A64-7CAC-E035-6014F65F5638}"/>
              </a:ext>
            </a:extLst>
          </p:cNvPr>
          <p:cNvSpPr txBox="1"/>
          <p:nvPr/>
        </p:nvSpPr>
        <p:spPr>
          <a:xfrm>
            <a:off x="626939" y="681075"/>
            <a:ext cx="7928517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pt-BR" sz="2800" b="1" i="0" dirty="0">
                <a:solidFill>
                  <a:schemeClr val="tx1"/>
                </a:solidFill>
                <a:effectLst/>
                <a:latin typeface="Minion Pro" panose="02040503050201020203" pitchFamily="18" charset="0"/>
              </a:rPr>
              <a:t>1. Contexto da discussão</a:t>
            </a:r>
          </a:p>
          <a:p>
            <a:pPr>
              <a:buClr>
                <a:schemeClr val="bg1"/>
              </a:buClr>
            </a:pPr>
            <a:endParaRPr lang="pt-BR" sz="2800" b="1" i="0" dirty="0">
              <a:solidFill>
                <a:schemeClr val="tx1"/>
              </a:solidFill>
              <a:effectLst/>
              <a:latin typeface="Minion Pro" panose="02040503050201020203" pitchFamily="18" charset="0"/>
            </a:endParaRPr>
          </a:p>
          <a:p>
            <a:endParaRPr lang="pt-BR" sz="2000" b="1" dirty="0">
              <a:solidFill>
                <a:schemeClr val="tx1"/>
              </a:solidFill>
              <a:latin typeface="Minion Pro" panose="02040503050201020203" pitchFamily="18" charset="0"/>
            </a:endParaRPr>
          </a:p>
          <a:p>
            <a:endParaRPr lang="pt-BR" sz="2000" b="1" i="0" dirty="0">
              <a:solidFill>
                <a:schemeClr val="tx1"/>
              </a:solidFill>
              <a:effectLst/>
              <a:latin typeface="Minion Pro" panose="02040503050201020203" pitchFamily="18" charset="0"/>
            </a:endParaRPr>
          </a:p>
          <a:p>
            <a:endParaRPr lang="pt-BR" sz="2000" b="1" i="0" dirty="0">
              <a:solidFill>
                <a:schemeClr val="tx1"/>
              </a:solidFill>
              <a:effectLst/>
              <a:latin typeface="Minion Pro" panose="02040503050201020203" pitchFamily="18" charset="0"/>
            </a:endParaRP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518ACEC8-E2AD-4A11-B6E9-D2929243A053}"/>
              </a:ext>
            </a:extLst>
          </p:cNvPr>
          <p:cNvCxnSpPr/>
          <p:nvPr/>
        </p:nvCxnSpPr>
        <p:spPr>
          <a:xfrm>
            <a:off x="825190" y="2512741"/>
            <a:ext cx="747131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BD1DADC-5F4C-CE36-7D09-CA42A473CE18}"/>
              </a:ext>
            </a:extLst>
          </p:cNvPr>
          <p:cNvSpPr txBox="1"/>
          <p:nvPr/>
        </p:nvSpPr>
        <p:spPr>
          <a:xfrm>
            <a:off x="698812" y="1444417"/>
            <a:ext cx="180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Minion Pro" panose="02040503050201020203" pitchFamily="18" charset="0"/>
              </a:rPr>
              <a:t>1992</a:t>
            </a:r>
            <a:r>
              <a:rPr lang="pt-BR" sz="1200" b="1" dirty="0">
                <a:latin typeface="Minion Pro" panose="02040503050201020203" pitchFamily="18" charset="0"/>
              </a:rPr>
              <a:t> </a:t>
            </a:r>
          </a:p>
          <a:p>
            <a:r>
              <a:rPr lang="pt-BR" sz="1000" dirty="0">
                <a:latin typeface="Minion Pro" panose="02040503050201020203" pitchFamily="18" charset="0"/>
              </a:rPr>
              <a:t>Coisa julgada a favor do contribuinte (controle difuso):</a:t>
            </a:r>
          </a:p>
          <a:p>
            <a:r>
              <a:rPr lang="pt-BR" sz="1000" dirty="0">
                <a:latin typeface="Minion Pro" panose="02040503050201020203" pitchFamily="18" charset="0"/>
              </a:rPr>
              <a:t>CSLL é </a:t>
            </a:r>
            <a:r>
              <a:rPr lang="pt-BR" sz="1000" dirty="0">
                <a:solidFill>
                  <a:srgbClr val="FF0000"/>
                </a:solidFill>
                <a:latin typeface="Minion Pro" panose="02040503050201020203" pitchFamily="18" charset="0"/>
              </a:rPr>
              <a:t>inconstitucional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B769774-D288-FF55-A95C-E24B2E0E5317}"/>
              </a:ext>
            </a:extLst>
          </p:cNvPr>
          <p:cNvCxnSpPr/>
          <p:nvPr/>
        </p:nvCxnSpPr>
        <p:spPr>
          <a:xfrm>
            <a:off x="825190" y="2326888"/>
            <a:ext cx="0" cy="2081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87CE4CE-C688-1C19-02B9-D25BAB83C3A0}"/>
              </a:ext>
            </a:extLst>
          </p:cNvPr>
          <p:cNvCxnSpPr/>
          <p:nvPr/>
        </p:nvCxnSpPr>
        <p:spPr>
          <a:xfrm>
            <a:off x="2077592" y="2512741"/>
            <a:ext cx="0" cy="2081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D4847B9-FA73-D9DA-AF51-364A6210153B}"/>
              </a:ext>
            </a:extLst>
          </p:cNvPr>
          <p:cNvSpPr txBox="1"/>
          <p:nvPr/>
        </p:nvSpPr>
        <p:spPr>
          <a:xfrm>
            <a:off x="1336867" y="2744234"/>
            <a:ext cx="1732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Minion Pro" panose="02040503050201020203" pitchFamily="18" charset="0"/>
              </a:rPr>
              <a:t>2007</a:t>
            </a:r>
          </a:p>
          <a:p>
            <a:r>
              <a:rPr lang="pt-BR" sz="1000" dirty="0">
                <a:latin typeface="Minion Pro" panose="02040503050201020203" pitchFamily="18" charset="0"/>
              </a:rPr>
              <a:t>STF em ADIN </a:t>
            </a:r>
          </a:p>
          <a:p>
            <a:r>
              <a:rPr lang="pt-BR" sz="1000" dirty="0">
                <a:latin typeface="Minion Pro" panose="02040503050201020203" pitchFamily="18" charset="0"/>
              </a:rPr>
              <a:t>(controle concentrado)</a:t>
            </a:r>
          </a:p>
          <a:p>
            <a:r>
              <a:rPr lang="pt-BR" sz="1000" dirty="0">
                <a:latin typeface="Minion Pro" panose="02040503050201020203" pitchFamily="18" charset="0"/>
              </a:rPr>
              <a:t>CSLL é </a:t>
            </a:r>
            <a:r>
              <a:rPr lang="pt-BR" sz="1000" dirty="0">
                <a:solidFill>
                  <a:srgbClr val="FF0000"/>
                </a:solidFill>
                <a:latin typeface="Minion Pro" panose="02040503050201020203" pitchFamily="18" charset="0"/>
              </a:rPr>
              <a:t>constitucional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C9CA2CD-37DD-6B08-02FE-27FFEEA2C7BE}"/>
              </a:ext>
            </a:extLst>
          </p:cNvPr>
          <p:cNvSpPr txBox="1"/>
          <p:nvPr/>
        </p:nvSpPr>
        <p:spPr>
          <a:xfrm>
            <a:off x="2769545" y="1277389"/>
            <a:ext cx="29743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Minion Pro" panose="02040503050201020203" pitchFamily="18" charset="0"/>
              </a:rPr>
              <a:t>2011 </a:t>
            </a:r>
          </a:p>
          <a:p>
            <a:r>
              <a:rPr lang="pt-BR" sz="1000" dirty="0">
                <a:latin typeface="Minion Pro" panose="02040503050201020203" pitchFamily="18" charset="0"/>
              </a:rPr>
              <a:t>Tema 340 STJ: “</a:t>
            </a:r>
            <a:r>
              <a:rPr lang="pt-BR" sz="1000" b="0" i="0" u="none" strike="noStrike" baseline="0" dirty="0">
                <a:latin typeface="Times New Roman" panose="02020603050405020304" pitchFamily="18" charset="0"/>
              </a:rPr>
              <a:t>O fato de o STF posteriormente manifestar-se em sentido oposto à decisão </a:t>
            </a:r>
          </a:p>
          <a:p>
            <a:r>
              <a:rPr lang="pt-BR" sz="1000" b="0" i="0" u="none" strike="noStrike" baseline="0" dirty="0">
                <a:latin typeface="Times New Roman" panose="02020603050405020304" pitchFamily="18" charset="0"/>
              </a:rPr>
              <a:t>judicial transitada em julgado em nada pode </a:t>
            </a:r>
          </a:p>
          <a:p>
            <a:r>
              <a:rPr lang="pt-BR" sz="1000" b="0" i="0" u="none" strike="noStrike" baseline="0" dirty="0">
                <a:latin typeface="Times New Roman" panose="02020603050405020304" pitchFamily="18" charset="0"/>
              </a:rPr>
              <a:t>alterar a relação jurídica estabilizada pela</a:t>
            </a:r>
          </a:p>
          <a:p>
            <a:r>
              <a:rPr lang="pt-BR" sz="1000" b="0" i="0" u="none" strike="noStrike" baseline="0" dirty="0">
                <a:latin typeface="Times New Roman" panose="02020603050405020304" pitchFamily="18" charset="0"/>
              </a:rPr>
              <a:t>coisa julgada (...)”</a:t>
            </a:r>
            <a:endParaRPr lang="pt-BR" sz="1000" dirty="0">
              <a:latin typeface="Minion Pro" panose="02040503050201020203" pitchFamily="18" charset="0"/>
            </a:endParaRPr>
          </a:p>
          <a:p>
            <a:endParaRPr lang="pt-BR" sz="1200" dirty="0">
              <a:latin typeface="Minion Pro" panose="02040503050201020203" pitchFamily="18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8FAA4FC9-DED8-4438-82FC-EA67ABC6C6A3}"/>
              </a:ext>
            </a:extLst>
          </p:cNvPr>
          <p:cNvCxnSpPr/>
          <p:nvPr/>
        </p:nvCxnSpPr>
        <p:spPr>
          <a:xfrm>
            <a:off x="3813965" y="2299361"/>
            <a:ext cx="0" cy="2081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A75C07E5-FC18-9082-2192-7A1BAEA3C583}"/>
              </a:ext>
            </a:extLst>
          </p:cNvPr>
          <p:cNvCxnSpPr/>
          <p:nvPr/>
        </p:nvCxnSpPr>
        <p:spPr>
          <a:xfrm>
            <a:off x="6530644" y="2299361"/>
            <a:ext cx="0" cy="2081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A21162B-E6B2-255D-4D6C-4C068432AF5A}"/>
              </a:ext>
            </a:extLst>
          </p:cNvPr>
          <p:cNvSpPr txBox="1"/>
          <p:nvPr/>
        </p:nvSpPr>
        <p:spPr>
          <a:xfrm>
            <a:off x="5786913" y="1015329"/>
            <a:ext cx="272549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Minion Pro" panose="02040503050201020203" pitchFamily="18" charset="0"/>
              </a:rPr>
              <a:t>2023</a:t>
            </a:r>
          </a:p>
          <a:p>
            <a:pPr algn="l"/>
            <a:r>
              <a:rPr lang="pt-BR" sz="1000" dirty="0">
                <a:latin typeface="Minion Pro" panose="02040503050201020203" pitchFamily="18" charset="0"/>
              </a:rPr>
              <a:t>Temas 881/885 STF: “A decisão em sentido oposto à coisa julgada, com repercussão geral, </a:t>
            </a:r>
            <a:r>
              <a:rPr lang="pt-BR" sz="1000" dirty="0">
                <a:solidFill>
                  <a:srgbClr val="FF0000"/>
                </a:solidFill>
                <a:latin typeface="Minion Pro" panose="02040503050201020203" pitchFamily="18" charset="0"/>
              </a:rPr>
              <a:t>cessa automaticamente os efeitos da coisa julgada</a:t>
            </a:r>
            <a:r>
              <a:rPr lang="pt-BR" sz="1000" dirty="0">
                <a:solidFill>
                  <a:schemeClr val="tx1"/>
                </a:solidFill>
                <a:latin typeface="Minion Pro" panose="02040503050201020203" pitchFamily="18" charset="0"/>
              </a:rPr>
              <a:t>”. </a:t>
            </a:r>
          </a:p>
          <a:p>
            <a:pPr algn="l"/>
            <a:r>
              <a:rPr lang="pt-BR" sz="1000" b="1" u="sng" dirty="0">
                <a:latin typeface="Minion Pro" panose="02040503050201020203" pitchFamily="18" charset="0"/>
              </a:rPr>
              <a:t>MODULAÇÃO/EFEITOS DESSA DECISÃO? desde 2007 ou desde 2023?</a:t>
            </a:r>
          </a:p>
          <a:p>
            <a:endParaRPr lang="pt-BR" sz="1200" dirty="0">
              <a:latin typeface="Minion Pro" panose="02040503050201020203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6BD5C1A-1F2A-E0F4-02B5-12439425720B}"/>
              </a:ext>
            </a:extLst>
          </p:cNvPr>
          <p:cNvSpPr txBox="1"/>
          <p:nvPr/>
        </p:nvSpPr>
        <p:spPr>
          <a:xfrm>
            <a:off x="4519466" y="2715573"/>
            <a:ext cx="363925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0" dirty="0">
                <a:solidFill>
                  <a:srgbClr val="212529"/>
                </a:solidFill>
                <a:effectLst/>
                <a:latin typeface="Minion Pro" panose="02040503050201020203" pitchFamily="18" charset="0"/>
              </a:rPr>
              <a:t>2015</a:t>
            </a:r>
            <a:r>
              <a:rPr lang="pt-BR" sz="1100" b="1" i="0" dirty="0">
                <a:solidFill>
                  <a:srgbClr val="212529"/>
                </a:solidFill>
                <a:effectLst/>
                <a:latin typeface="Minion Pro" panose="02040503050201020203" pitchFamily="18" charset="0"/>
              </a:rPr>
              <a:t> </a:t>
            </a:r>
          </a:p>
          <a:p>
            <a:r>
              <a:rPr lang="pt-BR" sz="1000" b="0" i="0" dirty="0">
                <a:solidFill>
                  <a:srgbClr val="212529"/>
                </a:solidFill>
                <a:effectLst/>
                <a:latin typeface="Minion Pro" panose="02040503050201020203" pitchFamily="18" charset="0"/>
              </a:rPr>
              <a:t>Tema 733 STF: “A decisão do STF declarando a constitucionalidade ou a inconstitucionalidade de preceito normativo </a:t>
            </a:r>
            <a:r>
              <a:rPr lang="pt-BR" sz="1000" b="0" i="0" dirty="0">
                <a:solidFill>
                  <a:srgbClr val="FF0000"/>
                </a:solidFill>
                <a:effectLst/>
                <a:latin typeface="Minion Pro" panose="02040503050201020203" pitchFamily="18" charset="0"/>
              </a:rPr>
              <a:t>não produz a automática reforma ou rescisão das decisões anteriores </a:t>
            </a:r>
            <a:r>
              <a:rPr lang="pt-BR" sz="1000" b="0" i="0" dirty="0">
                <a:solidFill>
                  <a:srgbClr val="212529"/>
                </a:solidFill>
                <a:effectLst/>
                <a:latin typeface="Minion Pro" panose="02040503050201020203" pitchFamily="18" charset="0"/>
              </a:rPr>
              <a:t>que tenham adotado entendimento diferente. Para que tal ocorra, será indispensável a interposição de recurso próprio ou, se for o caso, a propositura de ação rescisória própria, nos termos do art. 485 do CPC, observado o respectivo prazo decadencial (art. 495)”. </a:t>
            </a:r>
          </a:p>
          <a:p>
            <a:r>
              <a:rPr lang="pt-BR" sz="1000" b="0" i="0" dirty="0">
                <a:solidFill>
                  <a:srgbClr val="212529"/>
                </a:solidFill>
                <a:effectLst/>
                <a:latin typeface="Minion Pro" panose="02040503050201020203" pitchFamily="18" charset="0"/>
              </a:rPr>
              <a:t>Plenário (UNÂNIME), 28.05.2015.</a:t>
            </a:r>
            <a:endParaRPr lang="pt-BR" sz="1000" dirty="0">
              <a:latin typeface="Minion Pro" panose="02040503050201020203" pitchFamily="18" charset="0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1FAA926-3CDF-2B82-E878-5DEB7ACBE9D5}"/>
              </a:ext>
            </a:extLst>
          </p:cNvPr>
          <p:cNvCxnSpPr/>
          <p:nvPr/>
        </p:nvCxnSpPr>
        <p:spPr>
          <a:xfrm>
            <a:off x="5100653" y="2541142"/>
            <a:ext cx="0" cy="2081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90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21CE5DA-A0CE-6CC3-891D-6AD808062A4E}"/>
              </a:ext>
            </a:extLst>
          </p:cNvPr>
          <p:cNvSpPr txBox="1"/>
          <p:nvPr/>
        </p:nvSpPr>
        <p:spPr>
          <a:xfrm>
            <a:off x="202300" y="153749"/>
            <a:ext cx="585054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pt-BR" sz="2800" b="1" dirty="0">
                <a:solidFill>
                  <a:schemeClr val="bg1"/>
                </a:solidFill>
                <a:latin typeface="Minion Pro" panose="02040503050201020203" pitchFamily="18" charset="0"/>
              </a:rPr>
              <a:t>2. Decisão (até agora) do STF nos </a:t>
            </a:r>
          </a:p>
          <a:p>
            <a:pPr>
              <a:buClr>
                <a:schemeClr val="bg1"/>
              </a:buClr>
            </a:pPr>
            <a:r>
              <a:rPr lang="pt-BR" sz="2800" b="1" dirty="0">
                <a:solidFill>
                  <a:schemeClr val="bg1"/>
                </a:solidFill>
                <a:latin typeface="Minion Pro" panose="02040503050201020203" pitchFamily="18" charset="0"/>
              </a:rPr>
              <a:t>temas 881 e 885</a:t>
            </a:r>
          </a:p>
          <a:p>
            <a:pPr>
              <a:buClr>
                <a:schemeClr val="bg1"/>
              </a:buClr>
            </a:pPr>
            <a:endParaRPr lang="pt-BR" sz="2800" b="1" dirty="0">
              <a:solidFill>
                <a:schemeClr val="bg1"/>
              </a:solidFill>
              <a:latin typeface="Minion Pro" panose="02040503050201020203" pitchFamily="18" charset="0"/>
            </a:endParaRPr>
          </a:p>
          <a:p>
            <a:pPr algn="just"/>
            <a:r>
              <a:rPr lang="pt-BR" sz="1600" b="1" i="0" dirty="0">
                <a:solidFill>
                  <a:schemeClr val="bg1"/>
                </a:solidFill>
                <a:effectLst/>
                <a:latin typeface="Minion Pro" panose="02040503050201020203" pitchFamily="18" charset="0"/>
              </a:rPr>
              <a:t>Mérito – tese fixada por 11.0: “As decisões proferidas em ação direta ou em sede de repercussão geral interrompem automaticamente os efeitos temporais das decisões transitadas em julgado nas referidas relações, respeitadas a irretroatividade, a anterioridade anual e a noventena ou a anterioridade nonagesimal, conforme a natureza do tributo.”</a:t>
            </a:r>
          </a:p>
          <a:p>
            <a:pPr algn="just"/>
            <a:endParaRPr lang="pt-BR" sz="18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pPr algn="just"/>
            <a:endParaRPr lang="pt-BR" sz="18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pPr algn="just"/>
            <a:endParaRPr lang="pt-BR" sz="1800" b="1" dirty="0">
              <a:solidFill>
                <a:schemeClr val="bg1"/>
              </a:solidFill>
              <a:latin typeface="Minion Pro" panose="02040503050201020203" pitchFamily="18" charset="0"/>
            </a:endParaRPr>
          </a:p>
          <a:p>
            <a:endParaRPr lang="pt-BR" sz="18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endParaRPr lang="pt-BR" sz="18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</p:txBody>
      </p:sp>
      <p:sp>
        <p:nvSpPr>
          <p:cNvPr id="5" name="AutoShape 2" descr="Fotos de Stf, Imagens de Stf sem royalties | Depositphotos">
            <a:extLst>
              <a:ext uri="{FF2B5EF4-FFF2-40B4-BE49-F238E27FC236}">
                <a16:creationId xmlns:a16="http://schemas.microsoft.com/office/drawing/2014/main" id="{73569901-8A54-4DB5-8099-5BB8536529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1307" y="1183554"/>
            <a:ext cx="1832517" cy="183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6" name="Picture 12" descr="Resultado de imagem para imagem stf">
            <a:extLst>
              <a:ext uri="{FF2B5EF4-FFF2-40B4-BE49-F238E27FC236}">
                <a16:creationId xmlns:a16="http://schemas.microsoft.com/office/drawing/2014/main" id="{BF1AF598-8FAE-C3B2-E416-9B781D53A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64" y="1429654"/>
            <a:ext cx="2818941" cy="188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EF9482F-C2C9-AABC-553B-66171DA17E66}"/>
              </a:ext>
            </a:extLst>
          </p:cNvPr>
          <p:cNvSpPr txBox="1"/>
          <p:nvPr/>
        </p:nvSpPr>
        <p:spPr>
          <a:xfrm>
            <a:off x="202300" y="3481367"/>
            <a:ext cx="5850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i="0" dirty="0">
                <a:solidFill>
                  <a:schemeClr val="bg1"/>
                </a:solidFill>
                <a:effectLst/>
                <a:latin typeface="Minion Pro" panose="02040503050201020203" pitchFamily="18" charset="0"/>
              </a:rPr>
              <a:t>Relator Min. Barroso: “A insegurança jurídica não foi criada pela decisão do Supremo. A insegurança jurídica foi criada pela decisão de, mesmo depois da orientação do Supremo de que o tributo era devido, continuar a não pagá-lo ou a não provisionar. (...) A partir do momento em que o Supremo diz que o tributo é devido, </a:t>
            </a:r>
            <a:r>
              <a:rPr lang="pt-BR" sz="1400" b="1" i="0" u="sng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Minion Pro" panose="02040503050201020203" pitchFamily="18" charset="0"/>
              </a:rPr>
              <a:t>quem não pagou ou provisionou fez uma aposta</a:t>
            </a:r>
            <a:r>
              <a:rPr lang="pt-BR" sz="1400" b="1" i="0" dirty="0">
                <a:solidFill>
                  <a:schemeClr val="bg1"/>
                </a:solidFill>
                <a:effectLst/>
                <a:latin typeface="Minion Pro" panose="02040503050201020203" pitchFamily="18" charset="0"/>
              </a:rPr>
              <a:t>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463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4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21CE5DA-A0CE-6CC3-891D-6AD808062A4E}"/>
              </a:ext>
            </a:extLst>
          </p:cNvPr>
          <p:cNvSpPr txBox="1"/>
          <p:nvPr/>
        </p:nvSpPr>
        <p:spPr>
          <a:xfrm>
            <a:off x="202299" y="153749"/>
            <a:ext cx="872726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pt-BR" sz="2800" b="1" dirty="0">
                <a:solidFill>
                  <a:schemeClr val="bg1"/>
                </a:solidFill>
                <a:latin typeface="Minion Pro" panose="02040503050201020203" pitchFamily="18" charset="0"/>
              </a:rPr>
              <a:t>2. Decisão (até agora) do STF nos temas 881 e 885</a:t>
            </a:r>
          </a:p>
          <a:p>
            <a:pPr>
              <a:buClr>
                <a:schemeClr val="bg1"/>
              </a:buClr>
            </a:pPr>
            <a:endParaRPr lang="pt-BR" sz="2800" b="1" dirty="0">
              <a:solidFill>
                <a:schemeClr val="bg1"/>
              </a:solidFill>
              <a:latin typeface="Minion Pro" panose="02040503050201020203" pitchFamily="18" charset="0"/>
            </a:endParaRPr>
          </a:p>
          <a:p>
            <a:r>
              <a:rPr lang="pt-BR" sz="1800" b="1" dirty="0">
                <a:solidFill>
                  <a:schemeClr val="bg1"/>
                </a:solidFill>
                <a:latin typeface="Minion Pro" panose="02040503050201020203" pitchFamily="18" charset="0"/>
              </a:rPr>
              <a:t>Modulação: a partir de quando valem os efeitos dessa nova tese, ou seja, desde quando os contribuintes são obrigados a pagar?</a:t>
            </a:r>
          </a:p>
          <a:p>
            <a:endParaRPr lang="pt-BR" sz="18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endParaRPr lang="pt-BR" sz="1800" b="1" dirty="0">
              <a:solidFill>
                <a:schemeClr val="bg1"/>
              </a:solidFill>
              <a:latin typeface="Minion Pro" panose="02040503050201020203" pitchFamily="18" charset="0"/>
            </a:endParaRPr>
          </a:p>
          <a:p>
            <a:endParaRPr lang="pt-BR" sz="18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endParaRPr lang="pt-BR" sz="18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</p:txBody>
      </p:sp>
      <p:sp>
        <p:nvSpPr>
          <p:cNvPr id="5" name="AutoShape 2" descr="Fotos de Stf, Imagens de Stf sem royalties | Depositphotos">
            <a:extLst>
              <a:ext uri="{FF2B5EF4-FFF2-40B4-BE49-F238E27FC236}">
                <a16:creationId xmlns:a16="http://schemas.microsoft.com/office/drawing/2014/main" id="{73569901-8A54-4DB5-8099-5BB8536529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1307" y="1183554"/>
            <a:ext cx="1832517" cy="183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F9482F-C2C9-AABC-553B-66171DA17E66}"/>
              </a:ext>
            </a:extLst>
          </p:cNvPr>
          <p:cNvSpPr txBox="1"/>
          <p:nvPr/>
        </p:nvSpPr>
        <p:spPr>
          <a:xfrm>
            <a:off x="214436" y="1628760"/>
            <a:ext cx="845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endParaRPr lang="pt-BR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C50E5ED-60E9-44EB-14EB-2603307F6278}"/>
              </a:ext>
            </a:extLst>
          </p:cNvPr>
          <p:cNvSpPr/>
          <p:nvPr/>
        </p:nvSpPr>
        <p:spPr>
          <a:xfrm>
            <a:off x="214436" y="2393982"/>
            <a:ext cx="2132254" cy="20971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u="sng" dirty="0">
                <a:latin typeface="Minion Pro" panose="02040503050201020203" pitchFamily="18" charset="0"/>
              </a:rPr>
              <a:t>ALTERNATIVA 1</a:t>
            </a:r>
          </a:p>
          <a:p>
            <a:pPr algn="ctr"/>
            <a:endParaRPr lang="pt-BR" sz="1200" b="1" u="sng" dirty="0">
              <a:latin typeface="Minion Pro" panose="02040503050201020203" pitchFamily="18" charset="0"/>
            </a:endParaRPr>
          </a:p>
          <a:p>
            <a:pPr algn="ctr"/>
            <a:r>
              <a:rPr lang="pt-BR" sz="1200" dirty="0">
                <a:latin typeface="Minion Pro" panose="02040503050201020203" pitchFamily="18" charset="0"/>
              </a:rPr>
              <a:t>Desde a decisão do STF sobre a constitucionalidade (2007)?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96F4CA3-2A1F-29FD-5AD9-A75B26BD5563}"/>
              </a:ext>
            </a:extLst>
          </p:cNvPr>
          <p:cNvSpPr/>
          <p:nvPr/>
        </p:nvSpPr>
        <p:spPr>
          <a:xfrm>
            <a:off x="4526141" y="2393982"/>
            <a:ext cx="2168665" cy="20971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u="sng" dirty="0">
                <a:latin typeface="Minion Pro" panose="02040503050201020203" pitchFamily="18" charset="0"/>
              </a:rPr>
              <a:t>ALTERNATIVA 2</a:t>
            </a:r>
          </a:p>
          <a:p>
            <a:pPr algn="ctr"/>
            <a:endParaRPr lang="pt-BR" sz="1200" b="1" u="sng" dirty="0">
              <a:latin typeface="Minion Pro" panose="02040503050201020203" pitchFamily="18" charset="0"/>
            </a:endParaRPr>
          </a:p>
          <a:p>
            <a:pPr algn="ctr"/>
            <a:r>
              <a:rPr lang="pt-BR" sz="1200" dirty="0">
                <a:latin typeface="Minion Pro" panose="02040503050201020203" pitchFamily="18" charset="0"/>
              </a:rPr>
              <a:t>Desde a decisão dos Temas 881/885 (2023)?</a:t>
            </a:r>
          </a:p>
        </p:txBody>
      </p:sp>
      <p:sp>
        <p:nvSpPr>
          <p:cNvPr id="7" name="Chave Direita 6">
            <a:extLst>
              <a:ext uri="{FF2B5EF4-FFF2-40B4-BE49-F238E27FC236}">
                <a16:creationId xmlns:a16="http://schemas.microsoft.com/office/drawing/2014/main" id="{4BD2AB2A-D73D-6C06-9274-BF140C45C8FC}"/>
              </a:ext>
            </a:extLst>
          </p:cNvPr>
          <p:cNvSpPr/>
          <p:nvPr/>
        </p:nvSpPr>
        <p:spPr>
          <a:xfrm>
            <a:off x="2190126" y="2341828"/>
            <a:ext cx="605034" cy="23898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have Direita 7">
            <a:extLst>
              <a:ext uri="{FF2B5EF4-FFF2-40B4-BE49-F238E27FC236}">
                <a16:creationId xmlns:a16="http://schemas.microsoft.com/office/drawing/2014/main" id="{4B8C79DB-2C90-2A76-FBE9-45CB18F6E8B6}"/>
              </a:ext>
            </a:extLst>
          </p:cNvPr>
          <p:cNvSpPr/>
          <p:nvPr/>
        </p:nvSpPr>
        <p:spPr>
          <a:xfrm>
            <a:off x="6706535" y="2341828"/>
            <a:ext cx="439927" cy="23898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572914-2E1D-6C8D-21B5-9C27A4442FB8}"/>
              </a:ext>
            </a:extLst>
          </p:cNvPr>
          <p:cNvSpPr txBox="1"/>
          <p:nvPr/>
        </p:nvSpPr>
        <p:spPr>
          <a:xfrm>
            <a:off x="2806889" y="2796438"/>
            <a:ext cx="16829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inion Pro" panose="02040503050201020203" pitchFamily="18" charset="0"/>
              </a:rPr>
              <a:t>1.Min. Edson Fachin</a:t>
            </a:r>
          </a:p>
          <a:p>
            <a:r>
              <a:rPr lang="pt-BR" dirty="0">
                <a:solidFill>
                  <a:schemeClr val="bg1"/>
                </a:solidFill>
                <a:latin typeface="Minion Pro" panose="02040503050201020203" pitchFamily="18" charset="0"/>
              </a:rPr>
              <a:t>2.Min. Luiz Fux</a:t>
            </a:r>
          </a:p>
          <a:p>
            <a:r>
              <a:rPr lang="pt-BR" dirty="0">
                <a:solidFill>
                  <a:schemeClr val="bg1"/>
                </a:solidFill>
                <a:latin typeface="Minion Pro" panose="02040503050201020203" pitchFamily="18" charset="0"/>
              </a:rPr>
              <a:t>3.Min. </a:t>
            </a:r>
            <a:r>
              <a:rPr lang="pt-BR" dirty="0" err="1">
                <a:solidFill>
                  <a:schemeClr val="bg1"/>
                </a:solidFill>
                <a:latin typeface="Minion Pro" panose="02040503050201020203" pitchFamily="18" charset="0"/>
              </a:rPr>
              <a:t>Kassio</a:t>
            </a:r>
            <a:r>
              <a:rPr lang="pt-BR" dirty="0">
                <a:solidFill>
                  <a:schemeClr val="bg1"/>
                </a:solidFill>
                <a:latin typeface="Minion Pro" panose="02040503050201020203" pitchFamily="18" charset="0"/>
              </a:rPr>
              <a:t> Nunes</a:t>
            </a:r>
          </a:p>
          <a:p>
            <a:r>
              <a:rPr lang="pt-BR" dirty="0">
                <a:solidFill>
                  <a:schemeClr val="bg1"/>
                </a:solidFill>
                <a:latin typeface="Minion Pro" panose="02040503050201020203" pitchFamily="18" charset="0"/>
              </a:rPr>
              <a:t>4.Min. Dias Toffoli</a:t>
            </a:r>
          </a:p>
          <a:p>
            <a:r>
              <a:rPr lang="pt-BR" dirty="0">
                <a:solidFill>
                  <a:schemeClr val="bg1"/>
                </a:solidFill>
                <a:latin typeface="Minion Pro" panose="02040503050201020203" pitchFamily="18" charset="0"/>
              </a:rPr>
              <a:t>5.Min.Lewandowski</a:t>
            </a:r>
            <a:r>
              <a:rPr lang="pt-BR" dirty="0">
                <a:latin typeface="Minion Pro" panose="02040503050201020203" pitchFamily="18" charset="0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D8FF1C-F78E-3FA0-A4FC-8F280228049F}"/>
              </a:ext>
            </a:extLst>
          </p:cNvPr>
          <p:cNvSpPr txBox="1"/>
          <p:nvPr/>
        </p:nvSpPr>
        <p:spPr>
          <a:xfrm>
            <a:off x="7176311" y="2580994"/>
            <a:ext cx="2108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inion Pro" panose="02040503050201020203" pitchFamily="18" charset="0"/>
              </a:rPr>
              <a:t>1.Min. Barroso</a:t>
            </a:r>
          </a:p>
          <a:p>
            <a:r>
              <a:rPr lang="pt-BR" dirty="0">
                <a:solidFill>
                  <a:schemeClr val="bg1"/>
                </a:solidFill>
                <a:latin typeface="Minion Pro" panose="02040503050201020203" pitchFamily="18" charset="0"/>
              </a:rPr>
              <a:t>2.Min. Carmen Lucia</a:t>
            </a:r>
          </a:p>
          <a:p>
            <a:r>
              <a:rPr lang="pt-BR" dirty="0">
                <a:solidFill>
                  <a:schemeClr val="bg1"/>
                </a:solidFill>
                <a:latin typeface="Minion Pro" panose="02040503050201020203" pitchFamily="18" charset="0"/>
              </a:rPr>
              <a:t>3.Gilmar Mendes</a:t>
            </a:r>
          </a:p>
          <a:p>
            <a:r>
              <a:rPr lang="pt-BR" dirty="0">
                <a:solidFill>
                  <a:schemeClr val="bg1"/>
                </a:solidFill>
                <a:latin typeface="Minion Pro" panose="02040503050201020203" pitchFamily="18" charset="0"/>
              </a:rPr>
              <a:t>4.Min. André Mendonça</a:t>
            </a:r>
          </a:p>
          <a:p>
            <a:r>
              <a:rPr lang="pt-BR" dirty="0">
                <a:solidFill>
                  <a:schemeClr val="bg1"/>
                </a:solidFill>
                <a:latin typeface="Minion Pro" panose="02040503050201020203" pitchFamily="18" charset="0"/>
              </a:rPr>
              <a:t>5.Alexandre de Moraes</a:t>
            </a:r>
          </a:p>
          <a:p>
            <a:r>
              <a:rPr lang="pt-BR" dirty="0">
                <a:solidFill>
                  <a:schemeClr val="bg1"/>
                </a:solidFill>
                <a:highlight>
                  <a:srgbClr val="0000FF"/>
                </a:highlight>
                <a:latin typeface="Minion Pro" panose="02040503050201020203" pitchFamily="18" charset="0"/>
              </a:rPr>
              <a:t>6. Rosa Weber</a:t>
            </a:r>
            <a:endParaRPr lang="pt-BR" dirty="0">
              <a:highlight>
                <a:srgbClr val="0000FF"/>
              </a:highlight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5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40600" y="276546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C51DDB-8E87-EC46-78B8-96A162F6804E}"/>
              </a:ext>
            </a:extLst>
          </p:cNvPr>
          <p:cNvSpPr txBox="1"/>
          <p:nvPr/>
        </p:nvSpPr>
        <p:spPr>
          <a:xfrm>
            <a:off x="354500" y="81255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pt-BR" sz="1400" b="1" i="0" dirty="0">
                <a:solidFill>
                  <a:schemeClr val="bg1"/>
                </a:solidFill>
                <a:effectLst/>
                <a:latin typeface="Minion Pro" panose="02040503050201020203" pitchFamily="18" charset="0"/>
              </a:rPr>
              <a:t>1. Contexto da discussão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39217F7-8A64-7CAC-E035-6014F65F5638}"/>
              </a:ext>
            </a:extLst>
          </p:cNvPr>
          <p:cNvSpPr txBox="1"/>
          <p:nvPr/>
        </p:nvSpPr>
        <p:spPr>
          <a:xfrm>
            <a:off x="607736" y="505698"/>
            <a:ext cx="792851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pt-BR" sz="2800" b="1" i="0" dirty="0">
                <a:solidFill>
                  <a:schemeClr val="tx1"/>
                </a:solidFill>
                <a:effectLst/>
                <a:latin typeface="Minion Pro" panose="02040503050201020203" pitchFamily="18" charset="0"/>
              </a:rPr>
              <a:t>3. Há motivos para reanálise do tema em Embargos?</a:t>
            </a:r>
          </a:p>
          <a:p>
            <a:pPr>
              <a:buClr>
                <a:schemeClr val="bg1"/>
              </a:buClr>
            </a:pPr>
            <a:endParaRPr lang="pt-BR" sz="2800" b="1" dirty="0">
              <a:solidFill>
                <a:schemeClr val="tx1"/>
              </a:solidFill>
              <a:latin typeface="Minion Pro" panose="02040503050201020203" pitchFamily="18" charset="0"/>
            </a:endParaRPr>
          </a:p>
          <a:p>
            <a:pPr>
              <a:buClr>
                <a:schemeClr val="bg1"/>
              </a:buClr>
            </a:pPr>
            <a:r>
              <a:rPr lang="pt-BR" sz="1600" b="1" i="0" dirty="0">
                <a:solidFill>
                  <a:schemeClr val="tx1"/>
                </a:solidFill>
                <a:effectLst/>
                <a:latin typeface="Minion Pro" panose="02040503050201020203" pitchFamily="18" charset="0"/>
              </a:rPr>
              <a:t>Erro material? Desde 2007, os contribuintes sabiam que era devida a CSLL?</a:t>
            </a:r>
          </a:p>
          <a:p>
            <a:pPr>
              <a:buClr>
                <a:schemeClr val="bg1"/>
              </a:buClr>
            </a:pPr>
            <a:endParaRPr lang="pt-BR" sz="1600" b="1" dirty="0">
              <a:solidFill>
                <a:schemeClr val="tx1"/>
              </a:solidFill>
              <a:latin typeface="Minion Pro" panose="02040503050201020203" pitchFamily="18" charset="0"/>
            </a:endParaRPr>
          </a:p>
          <a:p>
            <a:pPr>
              <a:buClr>
                <a:schemeClr val="bg1"/>
              </a:buClr>
            </a:pPr>
            <a:endParaRPr lang="pt-BR" sz="2800" b="1" dirty="0">
              <a:solidFill>
                <a:schemeClr val="tx1"/>
              </a:solidFill>
              <a:latin typeface="Minion Pro" panose="02040503050201020203" pitchFamily="18" charset="0"/>
            </a:endParaRPr>
          </a:p>
          <a:p>
            <a:pPr>
              <a:buClr>
                <a:schemeClr val="bg1"/>
              </a:buClr>
            </a:pPr>
            <a:endParaRPr lang="pt-BR" sz="2800" b="1" i="0" dirty="0">
              <a:solidFill>
                <a:schemeClr val="tx1"/>
              </a:solidFill>
              <a:effectLst/>
              <a:latin typeface="Minion Pro" panose="02040503050201020203" pitchFamily="18" charset="0"/>
            </a:endParaRPr>
          </a:p>
          <a:p>
            <a:pPr>
              <a:buClr>
                <a:schemeClr val="bg1"/>
              </a:buClr>
            </a:pPr>
            <a:endParaRPr lang="pt-BR" sz="2800" b="1" i="0" dirty="0">
              <a:solidFill>
                <a:schemeClr val="tx1"/>
              </a:solidFill>
              <a:effectLst/>
              <a:latin typeface="Minion Pro" panose="02040503050201020203" pitchFamily="18" charset="0"/>
            </a:endParaRPr>
          </a:p>
          <a:p>
            <a:pPr>
              <a:buClr>
                <a:schemeClr val="bg1"/>
              </a:buClr>
            </a:pPr>
            <a:endParaRPr lang="pt-BR" sz="2800" b="1" i="0" dirty="0">
              <a:solidFill>
                <a:schemeClr val="tx1"/>
              </a:solidFill>
              <a:effectLst/>
              <a:latin typeface="Minion Pro" panose="02040503050201020203" pitchFamily="18" charset="0"/>
            </a:endParaRPr>
          </a:p>
          <a:p>
            <a:r>
              <a:rPr lang="pt-BR" sz="2000" b="1" dirty="0">
                <a:solidFill>
                  <a:schemeClr val="tx1"/>
                </a:solidFill>
                <a:latin typeface="Minion Pro" panose="02040503050201020203" pitchFamily="18" charset="0"/>
              </a:rPr>
              <a:t>Havia “clareza” aqui sobre a superação de precedente individual? Não!</a:t>
            </a:r>
          </a:p>
          <a:p>
            <a:r>
              <a:rPr lang="pt-BR" sz="2000" b="1" dirty="0">
                <a:solidFill>
                  <a:schemeClr val="tx1"/>
                </a:solidFill>
                <a:latin typeface="Minion Pro" panose="02040503050201020203" pitchFamily="18" charset="0"/>
              </a:rPr>
              <a:t>Havia uma “aposta”? Não!</a:t>
            </a:r>
          </a:p>
          <a:p>
            <a:endParaRPr lang="pt-BR" sz="2000" b="1" i="0" dirty="0">
              <a:solidFill>
                <a:schemeClr val="tx1"/>
              </a:solidFill>
              <a:effectLst/>
              <a:latin typeface="Minion Pro" panose="02040503050201020203" pitchFamily="18" charset="0"/>
            </a:endParaRPr>
          </a:p>
          <a:p>
            <a:endParaRPr lang="pt-BR" sz="2000" b="1" i="0" dirty="0">
              <a:solidFill>
                <a:schemeClr val="tx1"/>
              </a:solidFill>
              <a:effectLst/>
              <a:latin typeface="Minion Pro" panose="02040503050201020203" pitchFamily="18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4A1AA30-074B-425A-3A8F-5EE9AE6C8979}"/>
              </a:ext>
            </a:extLst>
          </p:cNvPr>
          <p:cNvSpPr/>
          <p:nvPr/>
        </p:nvSpPr>
        <p:spPr>
          <a:xfrm>
            <a:off x="650963" y="2282284"/>
            <a:ext cx="3474086" cy="1613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chemeClr val="bg1"/>
              </a:buClr>
            </a:pPr>
            <a:r>
              <a:rPr lang="pt-BR" sz="1400" b="1" dirty="0">
                <a:solidFill>
                  <a:schemeClr val="tx1"/>
                </a:solidFill>
                <a:latin typeface="Minion Pro" panose="02040503050201020203" pitchFamily="18" charset="0"/>
              </a:rPr>
              <a:t>Validade geral da CSLL (decisão 2007)  - pronunciamento geral sobre a validade abstrata da lei, sem referência à superação de precedentes no controle difuso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2408D90-E62D-6006-DB36-3478A3ADBC3D}"/>
              </a:ext>
            </a:extLst>
          </p:cNvPr>
          <p:cNvSpPr/>
          <p:nvPr/>
        </p:nvSpPr>
        <p:spPr>
          <a:xfrm>
            <a:off x="4926500" y="2282283"/>
            <a:ext cx="3566537" cy="16132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endParaRPr lang="pt-BR" sz="1400" b="1" dirty="0">
              <a:solidFill>
                <a:schemeClr val="tx1"/>
              </a:solidFill>
              <a:latin typeface="Minion Pro" panose="02040503050201020203" pitchFamily="18" charset="0"/>
            </a:endParaRPr>
          </a:p>
          <a:p>
            <a:pPr algn="just">
              <a:buClr>
                <a:schemeClr val="bg1"/>
              </a:buClr>
            </a:pPr>
            <a:r>
              <a:rPr lang="pt-BR" sz="1400" b="1" dirty="0">
                <a:solidFill>
                  <a:schemeClr val="tx1"/>
                </a:solidFill>
                <a:latin typeface="Minion Pro" panose="02040503050201020203" pitchFamily="18" charset="0"/>
              </a:rPr>
              <a:t>Relação controle de constitucionalidade difuso </a:t>
            </a:r>
            <a:r>
              <a:rPr lang="pt-BR" sz="1400" b="1" dirty="0" err="1">
                <a:solidFill>
                  <a:schemeClr val="tx1"/>
                </a:solidFill>
                <a:latin typeface="Minion Pro" panose="02040503050201020203" pitchFamily="18" charset="0"/>
              </a:rPr>
              <a:t>vs</a:t>
            </a:r>
            <a:r>
              <a:rPr lang="pt-BR" sz="1400" b="1" dirty="0">
                <a:solidFill>
                  <a:schemeClr val="tx1"/>
                </a:solidFill>
                <a:latin typeface="Minion Pro" panose="02040503050201020203" pitchFamily="18" charset="0"/>
              </a:rPr>
              <a:t> controle concentrado (decisão 2023) – pronunciamento sobre a eficácia da coisa julgada tributária diante da superveniência de decisão abstrata contrária</a:t>
            </a:r>
            <a:endParaRPr lang="pt-BR" sz="1400" b="1" i="0" dirty="0">
              <a:solidFill>
                <a:schemeClr val="tx1"/>
              </a:solidFill>
              <a:effectLst/>
              <a:latin typeface="Minion Pro" panose="02040503050201020203" pitchFamily="18" charset="0"/>
            </a:endParaRPr>
          </a:p>
          <a:p>
            <a:pPr>
              <a:buClr>
                <a:schemeClr val="bg1"/>
              </a:buClr>
            </a:pPr>
            <a:endParaRPr lang="pt-BR" sz="1400" b="1" dirty="0">
              <a:solidFill>
                <a:schemeClr val="tx1"/>
              </a:solidFill>
              <a:latin typeface="Minion Pro" panose="02040503050201020203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6DC4BF-5BED-1AEE-8E61-8A08F9282056}"/>
              </a:ext>
            </a:extLst>
          </p:cNvPr>
          <p:cNvSpPr txBox="1"/>
          <p:nvPr/>
        </p:nvSpPr>
        <p:spPr>
          <a:xfrm>
            <a:off x="4392185" y="2795148"/>
            <a:ext cx="252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1929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CC51DDB-8E87-EC46-78B8-96A162F6804E}"/>
              </a:ext>
            </a:extLst>
          </p:cNvPr>
          <p:cNvSpPr txBox="1"/>
          <p:nvPr/>
        </p:nvSpPr>
        <p:spPr>
          <a:xfrm>
            <a:off x="275777" y="364434"/>
            <a:ext cx="8680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pt-BR" sz="2800" b="1" i="0" dirty="0">
                <a:solidFill>
                  <a:schemeClr val="bg1"/>
                </a:solidFill>
                <a:effectLst/>
                <a:latin typeface="Minion Pro" panose="02040503050201020203" pitchFamily="18" charset="0"/>
              </a:rPr>
              <a:t>4. E o dever fundamental de pagar tributos?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672C475-CA38-0F0E-F684-67180897C81C}"/>
              </a:ext>
            </a:extLst>
          </p:cNvPr>
          <p:cNvSpPr txBox="1"/>
          <p:nvPr/>
        </p:nvSpPr>
        <p:spPr>
          <a:xfrm>
            <a:off x="275777" y="1252088"/>
            <a:ext cx="845709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Minion Pro" panose="02040503050201020203" pitchFamily="18" charset="0"/>
              </a:rPr>
              <a:t>Estadão 25/02/2023</a:t>
            </a:r>
          </a:p>
          <a:p>
            <a:endParaRPr lang="pt-BR" b="1" dirty="0">
              <a:solidFill>
                <a:schemeClr val="bg1"/>
              </a:solidFill>
              <a:latin typeface="Minion Pro" panose="02040503050201020203" pitchFamily="18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Minion Pro" panose="02040503050201020203" pitchFamily="18" charset="0"/>
              </a:rPr>
              <a:t>“Quem contratou a insegurança jurídica?” por Gilmar Mendes</a:t>
            </a:r>
          </a:p>
          <a:p>
            <a:endParaRPr lang="pt-BR" b="1" dirty="0">
              <a:solidFill>
                <a:schemeClr val="bg1"/>
              </a:solidFill>
              <a:latin typeface="Minion Pro" panose="02040503050201020203" pitchFamily="18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Minion Pro" panose="02040503050201020203" pitchFamily="18" charset="0"/>
              </a:rPr>
              <a:t>“É seguro dizer que nunca houve controvérsia acerca do dever fundamental das empresas de pagar a CSLL”.</a:t>
            </a:r>
            <a:r>
              <a:rPr lang="pt-BR" dirty="0"/>
              <a:t>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>
                <a:solidFill>
                  <a:schemeClr val="bg1"/>
                </a:solidFill>
                <a:latin typeface="Minion Pro" panose="02040503050201020203" pitchFamily="18" charset="0"/>
              </a:rPr>
              <a:t>JOTA 22/02/2023</a:t>
            </a:r>
          </a:p>
          <a:p>
            <a:endParaRPr lang="pt-BR" b="1" dirty="0">
              <a:solidFill>
                <a:schemeClr val="bg1"/>
              </a:solidFill>
              <a:latin typeface="Minion Pro" panose="02040503050201020203" pitchFamily="18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Minion Pro" panose="02040503050201020203" pitchFamily="18" charset="0"/>
              </a:rPr>
              <a:t>“Coisa julgada e o dever fundamental de pagar tributos” por Jorge Messias e Leonardo Alvim</a:t>
            </a:r>
          </a:p>
          <a:p>
            <a:endParaRPr lang="pt-BR" b="1" dirty="0">
              <a:solidFill>
                <a:schemeClr val="bg1"/>
              </a:solidFill>
              <a:latin typeface="Minion Pro" panose="02040503050201020203" pitchFamily="18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Minion Pro" panose="02040503050201020203" pitchFamily="18" charset="0"/>
              </a:rPr>
              <a:t>“A segurança jurídica que alguns querem é a certeza de que não pagarão nunca mais um tributo que seus concorrentes pagarão. Invocam direitos e esquecem do dever fundamental de pagar tributos.”</a:t>
            </a:r>
          </a:p>
        </p:txBody>
      </p:sp>
    </p:spTree>
    <p:extLst>
      <p:ext uri="{BB962C8B-B14F-4D97-AF65-F5344CB8AC3E}">
        <p14:creationId xmlns:p14="http://schemas.microsoft.com/office/powerpoint/2010/main" val="138177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21CE5DA-A0CE-6CC3-891D-6AD808062A4E}"/>
              </a:ext>
            </a:extLst>
          </p:cNvPr>
          <p:cNvSpPr txBox="1"/>
          <p:nvPr/>
        </p:nvSpPr>
        <p:spPr>
          <a:xfrm>
            <a:off x="317112" y="330356"/>
            <a:ext cx="877018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pt-BR" sz="2800" b="1" dirty="0">
                <a:solidFill>
                  <a:schemeClr val="bg1"/>
                </a:solidFill>
                <a:latin typeface="Minion Pro" panose="02040503050201020203" pitchFamily="18" charset="0"/>
              </a:rPr>
              <a:t>Conclusões</a:t>
            </a:r>
          </a:p>
          <a:p>
            <a:pPr>
              <a:buClr>
                <a:schemeClr val="bg1"/>
              </a:buClr>
            </a:pPr>
            <a:endParaRPr lang="pt-BR" sz="28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pPr>
              <a:buClr>
                <a:schemeClr val="bg1"/>
              </a:buClr>
            </a:pPr>
            <a:r>
              <a:rPr lang="pt-BR" sz="2800" b="1" dirty="0">
                <a:solidFill>
                  <a:schemeClr val="bg1"/>
                </a:solidFill>
                <a:latin typeface="Minion Pro" panose="02040503050201020203" pitchFamily="18" charset="0"/>
              </a:rPr>
              <a:t>Coisa (quase) julgada = estabilização da relação jurídica até nova decisão do STF</a:t>
            </a:r>
          </a:p>
          <a:p>
            <a:pPr>
              <a:buClr>
                <a:schemeClr val="bg1"/>
              </a:buClr>
            </a:pPr>
            <a:endParaRPr lang="pt-BR" sz="28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/>
                </a:solidFill>
                <a:latin typeface="Minion Pro" panose="02040503050201020203" pitchFamily="18" charset="0"/>
              </a:rPr>
              <a:t>Analogia absurda entre uma </a:t>
            </a:r>
            <a:r>
              <a:rPr lang="pt-BR" sz="1600" b="1" dirty="0">
                <a:solidFill>
                  <a:schemeClr val="bg1"/>
                </a:solidFill>
                <a:highlight>
                  <a:srgbClr val="0000FF"/>
                </a:highlight>
                <a:latin typeface="Minion Pro" panose="02040503050201020203" pitchFamily="18" charset="0"/>
              </a:rPr>
              <a:t>aposta </a:t>
            </a:r>
            <a:r>
              <a:rPr lang="pt-BR" sz="1600" b="1" dirty="0">
                <a:solidFill>
                  <a:schemeClr val="bg1"/>
                </a:solidFill>
                <a:latin typeface="Minion Pro" panose="02040503050201020203" pitchFamily="18" charset="0"/>
              </a:rPr>
              <a:t>(“palpite de apostador em jogo do qual não participa e cujo resultado ainda não conhece”) e a confiança depositada em uma </a:t>
            </a:r>
            <a:r>
              <a:rPr lang="pt-BR" sz="1600" b="1" dirty="0">
                <a:solidFill>
                  <a:schemeClr val="bg1"/>
                </a:solidFill>
                <a:highlight>
                  <a:srgbClr val="0000FF"/>
                </a:highlight>
                <a:latin typeface="Minion Pro" panose="02040503050201020203" pitchFamily="18" charset="0"/>
              </a:rPr>
              <a:t>decisão do PJ </a:t>
            </a:r>
            <a:r>
              <a:rPr lang="pt-BR" sz="1600" b="1" dirty="0">
                <a:solidFill>
                  <a:schemeClr val="bg1"/>
                </a:solidFill>
                <a:latin typeface="Minion Pro" panose="02040503050201020203" pitchFamily="18" charset="0"/>
              </a:rPr>
              <a:t>(“sistema do qual o contribuinte participa e conhece o resultado final”).</a:t>
            </a:r>
          </a:p>
          <a:p>
            <a:pPr>
              <a:buClr>
                <a:schemeClr val="bg1"/>
              </a:buClr>
            </a:pPr>
            <a:endParaRPr lang="pt-BR" sz="1600" b="1" dirty="0">
              <a:solidFill>
                <a:schemeClr val="bg1"/>
              </a:solidFill>
              <a:latin typeface="Minion Pro" panose="02040503050201020203" pitchFamily="18" charset="0"/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/>
                </a:solidFill>
                <a:latin typeface="Minion Pro" panose="02040503050201020203" pitchFamily="18" charset="0"/>
              </a:rPr>
              <a:t>Eternização das disputas – mesmo quando “encerradas”, elas seguem abertas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  <a:p>
            <a:endParaRPr lang="pt-BR" sz="4000" b="1" i="0" dirty="0">
              <a:solidFill>
                <a:schemeClr val="bg1"/>
              </a:solidFill>
              <a:effectLst/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459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1E08940B78A0243ADCD653EC0893FDE" ma:contentTypeVersion="16" ma:contentTypeDescription="Crie um novo documento." ma:contentTypeScope="" ma:versionID="84b859d5756468403c01c10004e10e2b">
  <xsd:schema xmlns:xsd="http://www.w3.org/2001/XMLSchema" xmlns:xs="http://www.w3.org/2001/XMLSchema" xmlns:p="http://schemas.microsoft.com/office/2006/metadata/properties" xmlns:ns2="0325adda-8f7f-4d4d-8644-c352a26c37e8" xmlns:ns3="934c32c4-9a03-4929-92ef-4e9049ee9734" targetNamespace="http://schemas.microsoft.com/office/2006/metadata/properties" ma:root="true" ma:fieldsID="b891438f5d202ae1a8f6f113867d16c2" ns2:_="" ns3:_="">
    <xsd:import namespace="0325adda-8f7f-4d4d-8644-c352a26c37e8"/>
    <xsd:import namespace="934c32c4-9a03-4929-92ef-4e9049ee97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5adda-8f7f-4d4d-8644-c352a26c37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014f5e4c-560e-41fc-8e11-fc5888ebc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c32c4-9a03-4929-92ef-4e9049ee973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9fa87ec-d0e6-4296-9356-5c4ac52274b5}" ma:internalName="TaxCatchAll" ma:showField="CatchAllData" ma:web="934c32c4-9a03-4929-92ef-4e9049ee97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25adda-8f7f-4d4d-8644-c352a26c37e8">
      <Terms xmlns="http://schemas.microsoft.com/office/infopath/2007/PartnerControls"/>
    </lcf76f155ced4ddcb4097134ff3c332f>
    <TaxCatchAll xmlns="934c32c4-9a03-4929-92ef-4e9049ee9734" xsi:nil="true"/>
  </documentManagement>
</p:properties>
</file>

<file path=customXml/itemProps1.xml><?xml version="1.0" encoding="utf-8"?>
<ds:datastoreItem xmlns:ds="http://schemas.openxmlformats.org/officeDocument/2006/customXml" ds:itemID="{6EF29911-1D77-437B-A20A-57C2DE3F5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25adda-8f7f-4d4d-8644-c352a26c37e8"/>
    <ds:schemaRef ds:uri="934c32c4-9a03-4929-92ef-4e9049ee97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002199-B7CA-4750-9C6B-600BB0845A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B4C8CD-C9A3-4D58-B7B3-02BE195DA596}">
  <ds:schemaRefs>
    <ds:schemaRef ds:uri="934c32c4-9a03-4929-92ef-4e9049ee9734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0325adda-8f7f-4d4d-8644-c352a26c37e8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886</Words>
  <Application>Microsoft Office PowerPoint</Application>
  <PresentationFormat>Apresentação na tela (16:9)</PresentationFormat>
  <Paragraphs>120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Minion Pro</vt:lpstr>
      <vt:lpstr>Times New Roman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Martha Leão</dc:creator>
  <cp:lastModifiedBy>Martha Leão</cp:lastModifiedBy>
  <cp:revision>6</cp:revision>
  <cp:lastPrinted>2023-03-06T17:57:38Z</cp:lastPrinted>
  <dcterms:modified xsi:type="dcterms:W3CDTF">2023-03-06T17:58:24Z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0x01010071E08940B78A0243ADCD653EC0893FDE</vt:lpwstr>
  </property>
  <property fmtid="{D5CDD505-2E9C-101B-9397-08002B2CF9AE}" pid="3" name="MediaServiceImageTags">
    <vt:lpwstr/>
  </property>
</Properties>
</file>