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4C7921-C79E-44E3-E7FA-656BD19B0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C88290-5BED-51CE-78F4-81808D4359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1492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A7C034-9E71-C521-B969-8A9821764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Neutralidade: acepções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F9536B-A896-E151-6BCF-AFF07DB80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Neutralidade no liberalismo burguês</a:t>
            </a:r>
          </a:p>
          <a:p>
            <a:endParaRPr lang="pt-BR" dirty="0"/>
          </a:p>
          <a:p>
            <a:r>
              <a:rPr lang="pt-BR" sz="2000" dirty="0"/>
              <a:t>Estado como entidade humana</a:t>
            </a:r>
          </a:p>
          <a:p>
            <a:r>
              <a:rPr lang="pt-BR" sz="2000" dirty="0"/>
              <a:t>Virtuosidade econômica do indivíduo</a:t>
            </a:r>
          </a:p>
          <a:p>
            <a:r>
              <a:rPr lang="pt-BR" sz="2000" dirty="0"/>
              <a:t>Neutralidade como abstenção</a:t>
            </a:r>
          </a:p>
          <a:p>
            <a:r>
              <a:rPr lang="pt-BR" sz="2000" dirty="0"/>
              <a:t>Tributação como preço da liberdade</a:t>
            </a:r>
          </a:p>
        </p:txBody>
      </p:sp>
    </p:spTree>
    <p:extLst>
      <p:ext uri="{BB962C8B-B14F-4D97-AF65-F5344CB8AC3E}">
        <p14:creationId xmlns:p14="http://schemas.microsoft.com/office/powerpoint/2010/main" val="334605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BF150E-6BBE-2499-6EC3-8AB8AE580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Neutralidade: séc. XX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B63A59-5441-744C-47D5-DF958E446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BR" sz="2400" dirty="0"/>
          </a:p>
          <a:p>
            <a:r>
              <a:rPr lang="pt-BR" sz="2400" dirty="0"/>
              <a:t>Estado social</a:t>
            </a:r>
          </a:p>
          <a:p>
            <a:r>
              <a:rPr lang="pt-BR" sz="2400" dirty="0"/>
              <a:t>Crash da bolsa de Nova York</a:t>
            </a:r>
          </a:p>
          <a:p>
            <a:r>
              <a:rPr lang="pt-BR" sz="2400" dirty="0"/>
              <a:t>Macroeconomia: planejamento estatal e crise</a:t>
            </a:r>
          </a:p>
          <a:p>
            <a:r>
              <a:rPr lang="pt-BR" sz="2400" dirty="0"/>
              <a:t>Direitos sociais, macroeconomia e utilitarismo</a:t>
            </a:r>
          </a:p>
          <a:p>
            <a:r>
              <a:rPr lang="pt-BR" sz="2400" dirty="0"/>
              <a:t>Direitos sociais e liberalismo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32360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3EB2C2-931C-3BCD-B4C5-7E5FE5766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Neutralidade: pós 2ª guerra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3A49B8C-649F-47CF-57C8-3946EA7BF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Igualdade e liberdade: uma relação de complementariedade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Rawls: igualdade de liberdades básicas + justa oportunidade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err="1"/>
              <a:t>Dworkin</a:t>
            </a:r>
            <a:r>
              <a:rPr lang="pt-BR" dirty="0"/>
              <a:t>: neutralidade axiológica do Estado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Neutralidade: abstenções e atuações</a:t>
            </a:r>
          </a:p>
        </p:txBody>
      </p:sp>
    </p:spTree>
    <p:extLst>
      <p:ext uri="{BB962C8B-B14F-4D97-AF65-F5344CB8AC3E}">
        <p14:creationId xmlns:p14="http://schemas.microsoft.com/office/powerpoint/2010/main" val="99098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447F50-CC78-CBBE-1882-F4A041FE1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Neutralidade e tributação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6C9EC01-7FE7-85C5-AF98-033F11098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pt-BR" dirty="0"/>
          </a:p>
          <a:p>
            <a:r>
              <a:rPr lang="pt-BR" dirty="0"/>
              <a:t>Função conservadora do mercado (desde que eficiente e justo)</a:t>
            </a:r>
          </a:p>
          <a:p>
            <a:r>
              <a:rPr lang="pt-BR" dirty="0"/>
              <a:t>Justa oportunidade: redistribuição de riqueza e fiscalidade</a:t>
            </a:r>
          </a:p>
          <a:p>
            <a:r>
              <a:rPr lang="pt-BR" dirty="0"/>
              <a:t>Dever fundamental de pagar imposto e STF</a:t>
            </a:r>
          </a:p>
          <a:p>
            <a:pPr marL="0" indent="0" algn="just">
              <a:buNone/>
            </a:pPr>
            <a:r>
              <a:rPr lang="pt-BR" b="0" i="0" dirty="0">
                <a:solidFill>
                  <a:srgbClr val="FF0000"/>
                </a:solidFill>
                <a:effectLst/>
              </a:rPr>
              <a:t>“na categoria de elementos concretizadores dos deveres dos cidadãos e do Fisco na implementação da justiça social, a qual teria, como um de seus mais poderosos instrumentos, a tributação. Nessa senda, o dever fundamental de pagar tributos estaria alicerçado na ideia de solidariedade social. Assim, dado que o pagamento de tributos, no Brasil, seria um dever fundamental — por representar o contributo de cada cidadão para a manutenção e o desenvolvimento de um Estado que promove direitos fundamentais —, seria preciso que se adotassem mecanismos efetivos de combate à sonegação fiscal”</a:t>
            </a:r>
            <a:r>
              <a:rPr lang="pt-BR" b="0" i="0" dirty="0">
                <a:solidFill>
                  <a:srgbClr val="587E93"/>
                </a:solidFill>
                <a:effectLst/>
                <a:latin typeface="tahoma" panose="020B0604030504040204" pitchFamily="34" charset="0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1689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9B5F7-F530-EB9F-FFBA-DE7557CBC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Neutralidade e desenvolvimento sustentável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0D4465-78FA-15D5-FDAB-7AA4C4A1B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3200" dirty="0"/>
              <a:t>Externalidade: </a:t>
            </a:r>
            <a:r>
              <a:rPr lang="pt-BR" sz="3200" dirty="0" err="1"/>
              <a:t>extrafiscalidade</a:t>
            </a:r>
            <a:r>
              <a:rPr lang="pt-BR" sz="3200" dirty="0"/>
              <a:t> ou fiscalidade</a:t>
            </a:r>
          </a:p>
          <a:p>
            <a:pPr marL="0" indent="0">
              <a:buNone/>
            </a:pPr>
            <a:endParaRPr lang="pt-BR" sz="3200" dirty="0"/>
          </a:p>
          <a:p>
            <a:pPr marL="0" indent="0">
              <a:buNone/>
            </a:pPr>
            <a:r>
              <a:rPr lang="pt-BR" sz="3200" dirty="0" err="1"/>
              <a:t>Extrafiscalidade</a:t>
            </a:r>
            <a:r>
              <a:rPr lang="pt-BR" sz="3200" dirty="0"/>
              <a:t>: excepcionalidade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sz="2900" dirty="0">
                <a:solidFill>
                  <a:srgbClr val="FF0000"/>
                </a:solidFill>
              </a:rPr>
              <a:t>“</a:t>
            </a:r>
            <a:r>
              <a:rPr lang="pt-BR" sz="2900" b="0" i="0" dirty="0">
                <a:solidFill>
                  <a:srgbClr val="FF0000"/>
                </a:solidFill>
                <a:effectLst/>
              </a:rPr>
              <a:t>A imposição de alíquotas diferenciadas em razão da atividade econômica pode estar fundada nas funções fiscais ou extrafiscais da exação. Se fundada na função fiscal, a distinção deve corresponder à capacidade contributiva; se embasada na extrafiscal, deve respeitar a proporcionalidade, a razoabilidade bem como o postulado da vedação do excesso. Em todo caso, a norma de desequiparação e o seu critério de </a:t>
            </a:r>
            <a:r>
              <a:rPr lang="pt-BR" sz="2900" b="0" i="0" dirty="0" err="1">
                <a:solidFill>
                  <a:srgbClr val="FF0000"/>
                </a:solidFill>
                <a:effectLst/>
              </a:rPr>
              <a:t>discrímen</a:t>
            </a:r>
            <a:r>
              <a:rPr lang="pt-BR" sz="2900" b="0" i="0" dirty="0">
                <a:solidFill>
                  <a:srgbClr val="FF0000"/>
                </a:solidFill>
                <a:effectLst/>
              </a:rPr>
              <a:t> (a atividade econômica) devem respeitar o conteúdo jurídico do princípio da igualdade”.</a:t>
            </a:r>
            <a:endParaRPr lang="pt-BR" sz="29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034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78A5CC-CCEF-8536-56B9-652861CB0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Neutralidade e desenvolvimento sustentável: Controle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C17369-87B4-6037-E9BD-D236F4F21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MOTIVAÇÃO: Suficiência?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EFICÁCIA: Investimento líquido; impacto nos investimentos, geração de empregos e remunerações; impactos na produtividade;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EFICIÊNCI: Perdas de receitas tributárias; custos administrativos; depauperamento de fundos; distorções alocativas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LEGITIMIDADE: Transparência; publicidade; trocas de informações</a:t>
            </a:r>
          </a:p>
        </p:txBody>
      </p:sp>
    </p:spTree>
    <p:extLst>
      <p:ext uri="{BB962C8B-B14F-4D97-AF65-F5344CB8AC3E}">
        <p14:creationId xmlns:p14="http://schemas.microsoft.com/office/powerpoint/2010/main" val="3127941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732709-C39E-D5C6-D913-93A25AF03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 NEUTRALIDADE POSITIVA E MEGATIVA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EC69C0F-A57C-0F80-B6B5-359E93948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BR" sz="20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pt-BR" sz="20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pt-BR" sz="2000" dirty="0">
                <a:solidFill>
                  <a:srgbClr val="FF0000"/>
                </a:solidFill>
              </a:rPr>
              <a:t>“A neutralidade deve assim ser conectada com a racionalidade de um determinado sistema tributário e com a racionalidade da atividade econômico-financeira como um todo. Ou seja, deve passar a ter em conta todas as funções da </a:t>
            </a:r>
            <a:r>
              <a:rPr lang="pt-BR" sz="2000" dirty="0" err="1">
                <a:solidFill>
                  <a:srgbClr val="FF0000"/>
                </a:solidFill>
              </a:rPr>
              <a:t>actividade</a:t>
            </a:r>
            <a:r>
              <a:rPr lang="pt-BR" sz="2000" dirty="0">
                <a:solidFill>
                  <a:srgbClr val="FF0000"/>
                </a:solidFill>
              </a:rPr>
              <a:t> econômica (de afetação de recursos, de redistribuição, de estabilização e de desenvolvimento) e o orçamento na sua integralidade”. </a:t>
            </a:r>
          </a:p>
          <a:p>
            <a:pPr marL="0" indent="0" algn="just">
              <a:buNone/>
            </a:pPr>
            <a:r>
              <a:rPr lang="pt-BR" sz="2000" dirty="0">
                <a:solidFill>
                  <a:schemeClr val="tx1"/>
                </a:solidFill>
              </a:rPr>
              <a:t>Antônio Carlos dos Santos</a:t>
            </a:r>
          </a:p>
          <a:p>
            <a:pPr marL="0" indent="0" algn="just">
              <a:buNone/>
            </a:pP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471702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2881</TotalTime>
  <Words>440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Cacho</vt:lpstr>
      <vt:lpstr>Apresentação do PowerPoint</vt:lpstr>
      <vt:lpstr>Neutralidade: acepções</vt:lpstr>
      <vt:lpstr>Neutralidade: séc. XX</vt:lpstr>
      <vt:lpstr>Neutralidade: pós 2ª guerra</vt:lpstr>
      <vt:lpstr>Neutralidade e tributação</vt:lpstr>
      <vt:lpstr>Neutralidade e desenvolvimento sustentável</vt:lpstr>
      <vt:lpstr>Neutralidade e desenvolvimento sustentável: Controle</vt:lpstr>
      <vt:lpstr> NEUTRALIDADE POSITIVA E MEGATIVA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natecia siqueira</dc:creator>
  <cp:lastModifiedBy>Pedro Paulo</cp:lastModifiedBy>
  <cp:revision>4</cp:revision>
  <dcterms:created xsi:type="dcterms:W3CDTF">2023-02-27T19:56:31Z</dcterms:created>
  <dcterms:modified xsi:type="dcterms:W3CDTF">2023-03-08T18:36:31Z</dcterms:modified>
</cp:coreProperties>
</file>