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59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0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dca637a21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dca637a21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4391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0179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5158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6440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6411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2521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6369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4727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63198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539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3325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11956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8511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6774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56640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dca637a21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dca637a21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9281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851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7075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3541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9485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5752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ca637a2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ca637a2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766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lanalto.gov.br/ccivil_03/_Ato2007-2010/2007/Lei/L11638.htm#art1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522" y="218300"/>
            <a:ext cx="1585224" cy="43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73400" y="4511700"/>
            <a:ext cx="3797200" cy="469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0E0F8EE-8BAD-589B-87B9-2D2119992744}"/>
              </a:ext>
            </a:extLst>
          </p:cNvPr>
          <p:cNvSpPr txBox="1"/>
          <p:nvPr/>
        </p:nvSpPr>
        <p:spPr>
          <a:xfrm>
            <a:off x="723208" y="1812174"/>
            <a:ext cx="769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1OO ANOS DE IMPOSTO DE RENDA NO BRASIL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B646762-4DB1-9CD4-2C13-AAC05D5807F0}"/>
              </a:ext>
            </a:extLst>
          </p:cNvPr>
          <p:cNvSpPr txBox="1"/>
          <p:nvPr/>
        </p:nvSpPr>
        <p:spPr>
          <a:xfrm>
            <a:off x="4896196" y="2915716"/>
            <a:ext cx="3433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RICARDO MARIZ DE OLIVEIRA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DECRETO-LEI 5844, de 23.9.1943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85803"/>
            <a:ext cx="8063345" cy="3741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Dispõe </a:t>
            </a:r>
            <a:r>
              <a:rPr lang="pt-BR" sz="18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sôbre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 cobrança e fiscalização do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imposto de renda</a:t>
            </a:r>
          </a:p>
          <a:p>
            <a:pPr algn="just">
              <a:lnSpc>
                <a:spcPts val="2200"/>
              </a:lnSpc>
            </a:pPr>
            <a:endParaRPr lang="pt-BR" sz="18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pt-B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LEI COMPLETA </a:t>
            </a:r>
            <a:r>
              <a:rPr lang="pt-BR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SOBRE IMPOSTO DE RENDA DAS PESSOAS FÍSICAS, JURÍDICAS, RESIDENTES NO PAIS E NO EXTERIOR, IMPOSTO NA FONTE, FISCALIZAÇÃO, ARRECADAÇÃO ETC. (havia </a:t>
            </a:r>
            <a:r>
              <a:rPr lang="pt-B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imposto cedular</a:t>
            </a:r>
            <a:r>
              <a:rPr lang="pt-BR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das pessoas físicas)</a:t>
            </a:r>
          </a:p>
          <a:p>
            <a:pPr algn="just">
              <a:lnSpc>
                <a:spcPts val="2200"/>
              </a:lnSpc>
            </a:pPr>
            <a:endParaRPr lang="pt-BR" sz="18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pt-B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SEMELHANTE</a:t>
            </a:r>
            <a:r>
              <a:rPr lang="pt-BR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AOS </a:t>
            </a:r>
            <a:r>
              <a:rPr lang="pt-BR" sz="1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RIRs</a:t>
            </a:r>
            <a:r>
              <a:rPr lang="pt-BR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ATUAIS</a:t>
            </a:r>
          </a:p>
          <a:p>
            <a:pPr algn="just">
              <a:lnSpc>
                <a:spcPts val="2200"/>
              </a:lnSpc>
            </a:pPr>
            <a:endParaRPr lang="pt-BR" sz="18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pt-B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LONGEVIDADE</a:t>
            </a:r>
            <a:r>
              <a:rPr lang="pt-BR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AINDA EM VIGOR COM ALTERAÇÕES OU REVOGAÇÕES DE DISPOSIÇÕES, POR 17 LEIS OU DECRETOS-LEIS, DESDE O DECRETO-LEI 6340/44 ATÉ A LEI 9430/96 (MODIFICAÇÕES MAIS NUMEROSAS PELA LEI 154/47)</a:t>
            </a:r>
            <a:endParaRPr lang="pt-BR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945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DECRETO-LEI 5844, de 23.9.1943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772297"/>
            <a:ext cx="8063345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SOBRE O </a:t>
            </a:r>
            <a:r>
              <a:rPr lang="pt-BR" sz="1600" b="1" i="0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IRPJ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</a:t>
            </a: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pt-BR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32 - As pessoas jurídicas serão tributadas de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acôrdo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com os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lucros reais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verificados, anualmente, segundo 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balanço e a demonstração da conta de lucros e perdas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37 -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Constitue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lucro real a diferença entre o lucro bruto e as seguintes deduções:</a:t>
            </a: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a)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as despesas relacionadas com a atividade explorada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realizadas no decurso do ano social e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necessárias à percepção do lucro bruto e à manutenção da fonte produtora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43. A base do imposto será dada pelo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lucro real ou presumido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correspondente ao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ano social ou civil anterior ao exercício financeiro em que o imposto for devido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 § 1º Serão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adicionados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ao lucro real, para tributação em cada exercício financeiro:</a:t>
            </a:r>
          </a:p>
          <a:p>
            <a:pPr marL="898525" lvl="2" algn="just">
              <a:lnSpc>
                <a:spcPts val="1500"/>
              </a:lnSpc>
              <a:buNone/>
            </a:pP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20725" lvl="2" algn="just">
              <a:lnSpc>
                <a:spcPts val="1500"/>
              </a:lnSpc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2º Serão 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adicio</a:t>
            </a:r>
            <a:r>
              <a:rPr lang="pt-BR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nados</a:t>
            </a:r>
            <a:r>
              <a:rPr lang="pt-BR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ao lucro real:</a:t>
            </a:r>
            <a:endParaRPr lang="pt-BR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29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4506, de 30.11.1964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39316"/>
            <a:ext cx="8063345" cy="3264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ts val="2500"/>
              </a:lnSpc>
              <a:buNone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DISPÕE SÔBRE O IMPOSTO QUE RECAI SÔBRE AS RENDAS E PROVENTOS DE QUALQUER NATUREZA (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90 artigos sobre vários aspectos do imposto das pessoas físicas, jurídicas, residentes no Brasil e no exterior, introdução da DDL etc.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marL="0" indent="0" algn="just">
              <a:lnSpc>
                <a:spcPts val="2500"/>
              </a:lnSpc>
              <a:buNone/>
            </a:pPr>
            <a:endParaRPr lang="pt-BR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47. São operacionais as despesas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não computadas nos custos, necessárias à atividade da </a:t>
            </a:r>
            <a:r>
              <a:rPr lang="pt-BR" sz="1600" b="1" i="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emprêsa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e a manutenção da respectiva fonte produtora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§ 1º São necessárias as despesas pagas ou incorridas para a realização das transações ou operações exigidas pela atividade da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emprêsa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§ 2º As despesas operacionais admitidas são as usuais ou normais no tipo de transações, operações ou atividades da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emprêsa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4806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CTN (original em vigor)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82690"/>
            <a:ext cx="8063345" cy="274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43. O imposto, de competência da União, sobre a renda e proventos de qualquer natureza tem como fato gerador a </a:t>
            </a:r>
            <a:r>
              <a:rPr lang="pt-BR" sz="20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aquisição da disponibilidade econômica ou jurídica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285750" indent="-28575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I - de </a:t>
            </a:r>
            <a:r>
              <a:rPr lang="pt-BR" sz="20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renda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assim entendido o produto do capital, do trabalho ou da combinação de ambos;</a:t>
            </a:r>
          </a:p>
          <a:p>
            <a:pPr marL="285750" lvl="1" indent="-28575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 	II - de </a:t>
            </a:r>
            <a:r>
              <a:rPr lang="pt-BR" sz="20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proventos de qualquer natureza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assim entendidos os acréscimos patrimoniais não compreendidos no inciso anterior.</a:t>
            </a:r>
          </a:p>
        </p:txBody>
      </p:sp>
    </p:spTree>
    <p:extLst>
      <p:ext uri="{BB962C8B-B14F-4D97-AF65-F5344CB8AC3E}">
        <p14:creationId xmlns:p14="http://schemas.microsoft.com/office/powerpoint/2010/main" val="2727304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CTN (acréscimos pela LC 104, de 2001, em vigor)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74598"/>
            <a:ext cx="8063345" cy="339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pt-BR" sz="1800" b="1" dirty="0">
                <a:latin typeface="Cambria" panose="02040503050406030204" pitchFamily="18" charset="0"/>
                <a:ea typeface="Cambria" panose="02040503050406030204" pitchFamily="18" charset="0"/>
              </a:rPr>
              <a:t>ART. 43:</a:t>
            </a:r>
          </a:p>
          <a:p>
            <a:pPr marL="285750" indent="-28575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pt-BR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1</a:t>
            </a:r>
            <a:r>
              <a:rPr lang="pt-BR" sz="1800" b="1" i="0" u="sng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A incidência do imposto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independe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da denominação da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receita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ou do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rendimento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da localização, condição jurídica ou nacionalidade da fonte, da origem e da forma de percepção.</a:t>
            </a:r>
          </a:p>
          <a:p>
            <a:pPr algn="just">
              <a:lnSpc>
                <a:spcPts val="2600"/>
              </a:lnSpc>
            </a:pPr>
            <a:endParaRPr lang="pt-BR" sz="18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600"/>
              </a:lnSpc>
              <a:buFont typeface="Arial" panose="020B0604020202020204" pitchFamily="34" charset="0"/>
              <a:buChar char="•"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2</a:t>
            </a:r>
            <a:r>
              <a:rPr lang="pt-BR" sz="1800" b="1" i="0" u="sng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Na hipótese de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receita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ou de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rendimento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oriundos do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exterior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a lei estabelecerá as condições e o momento em que se dará sua disponibilidade, para fins de incidência do imposto referido neste artigo.</a:t>
            </a:r>
          </a:p>
        </p:txBody>
      </p:sp>
    </p:spTree>
    <p:extLst>
      <p:ext uri="{BB962C8B-B14F-4D97-AF65-F5344CB8AC3E}">
        <p14:creationId xmlns:p14="http://schemas.microsoft.com/office/powerpoint/2010/main" val="385232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CTN (original em vigor)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58414"/>
            <a:ext cx="8063345" cy="359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t-BR" sz="1800" b="1" dirty="0">
                <a:latin typeface="Cambria" panose="02040503050406030204" pitchFamily="18" charset="0"/>
                <a:ea typeface="Cambria" panose="02040503050406030204" pitchFamily="18" charset="0"/>
              </a:rPr>
              <a:t>Art. 44. A </a:t>
            </a:r>
            <a:r>
              <a:rPr lang="pt-B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 de cálculo</a:t>
            </a:r>
            <a:r>
              <a:rPr lang="pt-BR" sz="1800" b="1" dirty="0">
                <a:latin typeface="Cambria" panose="02040503050406030204" pitchFamily="18" charset="0"/>
                <a:ea typeface="Cambria" panose="02040503050406030204" pitchFamily="18" charset="0"/>
              </a:rPr>
              <a:t> do imposto é o </a:t>
            </a:r>
            <a:r>
              <a:rPr lang="pt-B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montante, real, arbitrado ou presumido</a:t>
            </a:r>
            <a:r>
              <a:rPr lang="pt-BR" sz="1800" b="1" dirty="0">
                <a:latin typeface="Cambria" panose="02040503050406030204" pitchFamily="18" charset="0"/>
                <a:ea typeface="Cambria" panose="02040503050406030204" pitchFamily="18" charset="0"/>
              </a:rPr>
              <a:t>, da renda ou dos proventos tributáveis.</a:t>
            </a: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</a:pPr>
            <a:endParaRPr lang="pt-BR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45.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Contribuinte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do imposto é o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titular da disponibilidade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 que se refere o artigo 43, sem prejuízo de atribuir a lei essa condição ao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possuidor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a qualquer título, dos bens produtores de renda ou dos proventos tributáveis.</a:t>
            </a:r>
          </a:p>
          <a:p>
            <a:pPr algn="just">
              <a:lnSpc>
                <a:spcPts val="2500"/>
              </a:lnSpc>
            </a:pPr>
            <a:endParaRPr lang="pt-BR" sz="18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ts val="2500"/>
              </a:lnSpc>
              <a:buNone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	Parágrafo único. A lei pode atribuir à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fonte pagadora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da renda ou dos proventos tributáveis a condição de </a:t>
            </a:r>
            <a:r>
              <a:rPr lang="pt-BR" sz="1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responsável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pelo imposto cuja retenção e recolhimento lhe caibam.</a:t>
            </a:r>
          </a:p>
        </p:txBody>
      </p:sp>
    </p:spTree>
    <p:extLst>
      <p:ext uri="{BB962C8B-B14F-4D97-AF65-F5344CB8AC3E}">
        <p14:creationId xmlns:p14="http://schemas.microsoft.com/office/powerpoint/2010/main" val="289950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4977" y="300996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DECRETO-LEI 1598, de 26.12.1977 (em vigor)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06966"/>
            <a:ext cx="8063345" cy="3604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ADAPTAÇÃO À NOVA LEI DAS S/A  DE 1976 (regulação do MEP instituído pela L. 6404 segundo modelo americano, alteração na DDL etc.)</a:t>
            </a:r>
          </a:p>
          <a:p>
            <a:pPr marL="285750" indent="-285750" algn="just">
              <a:lnSpc>
                <a:spcPts val="2300"/>
              </a:lnSpc>
              <a:buFont typeface="Arial" panose="020B0604020202020204" pitchFamily="34" charset="0"/>
              <a:buChar char="•"/>
            </a:pP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6º -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Lucro real é o lucro líquido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do exercício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ajustado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pelas adições, exclusões ou compensações prescritas ou autorizadas pela legislação tributária.</a:t>
            </a:r>
          </a:p>
          <a:p>
            <a:pPr marL="285750" indent="-285750" algn="just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§ 1º - 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lucro  líquido 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do exercício é a soma algébrica de lucro operacional (art. 11), dos resultados não operacionais, do saldo da conta de correção monetária (art. 51) e das participações, e deverá ser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determinado com observância dos preceitos da lei comercial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lnSpc>
                <a:spcPts val="2300"/>
              </a:lnSpc>
              <a:buFont typeface="Arial" panose="020B0604020202020204" pitchFamily="34" charset="0"/>
              <a:buChar char="•"/>
            </a:pPr>
            <a:endParaRPr lang="pt-BR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7º - 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lucro real será determinado com base na escrituração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que o contribuinte deve manter, com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observância das leis comerciais e fiscais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9942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ALGUMAS LEIS IMPORTANTES APÓS DL 5443</a:t>
            </a:r>
            <a:b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(antes e após o DL 1598)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171308"/>
            <a:ext cx="8063345" cy="3447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3440/58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4154/62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4862/65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DL 401/69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DL 2341/87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7713/88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9249/95 e 9430/66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9250/95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L. 9178/98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MP 2158-35/01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C. CIVIL/02</a:t>
            </a: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46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REGULAMENTOS DO IMPOSTO DE RENDA</a:t>
            </a:r>
            <a:b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(desde o DL 5844/43)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171308"/>
            <a:ext cx="8063345" cy="3572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RIR/47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24239, de 9.12.1947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RIR/56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40702, de 31.12.1956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RIR/59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47373, de 7.12.1959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RIR/60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58400, de 10.5.1966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RIR/75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78186, de 2.9.1975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RIR/80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85450, de 4.12.1980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 94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1041, de 11.1.1994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RIR/18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D. 9580, de 22.11.2018 (ref. legislação até 31.12.2016)</a:t>
            </a: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endParaRPr lang="pt-BR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pt-BR" sz="1600" b="1" i="0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CTN - Art. 212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Os Poderes Executivos federal, estaduais e municipais expedirão, por decreto, dentro de 90 (noventa) dias da entrada em vigor desta Lei, a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consolidação, em texto único, da legislação vigente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relativa a cada um dos tributos,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repetindo-se esta providência até o dia 31 de janeiro de cada ano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pt-BR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77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DIREITO E CONTABILIDADE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01833"/>
            <a:ext cx="8063345" cy="3139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t-BR" sz="16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PROF. ELISEU MARTINS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aula em 2.8.2022 no Curso Normas Internacionais de Contabilidade e Tributação, do IBDT e da FIPECAFI):</a:t>
            </a:r>
          </a:p>
          <a:p>
            <a:pPr marL="285750" indent="-28575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PRATICA-SE CONTABILIDADE DESDE O SÉCULO XI</a:t>
            </a:r>
          </a:p>
          <a:p>
            <a:pPr marL="285750" indent="-28575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 SÉCULO XV LUCCA  PACIOLI (PATHCOULI) CONCEBEU O SISTEMA DE PARTIDAS DOBRADAS</a:t>
            </a:r>
          </a:p>
          <a:p>
            <a:pPr marL="285750" indent="-28575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EM 1673 UMA LEI FRANCESA TORNOU OBRIGATÓRIA A CONTABILIDADE, POR IMPOSIÇÃO DOS BANQUEIROS E PARA PROTEÇAO DOS CREDORES</a:t>
            </a:r>
          </a:p>
          <a:p>
            <a:pPr marL="285750" indent="-28575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EM 1850 O CÓDIGO COMERCIAL BRASILEIRO (LEI 556, de 25.6.1850) TORNOU OBRIGATÓRIA A CONTABILIDADE PARA TODOS OS COMERCIANTES, ADOTANDO O MODELO ITALIANO (ART. 10)</a:t>
            </a:r>
          </a:p>
        </p:txBody>
      </p:sp>
    </p:spTree>
    <p:extLst>
      <p:ext uri="{BB962C8B-B14F-4D97-AF65-F5344CB8AC3E}">
        <p14:creationId xmlns:p14="http://schemas.microsoft.com/office/powerpoint/2010/main" val="249266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CONSTITUIÇÕES REPUBLICANAS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74598"/>
            <a:ext cx="806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CONSTITUIÇÃO DE 24.2.1981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(continha algumas disposições sobre tributos, sendo silente sobre imposto de renda; assim também na Emenda Constitucional de 3.9.1926)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CONSTITUIÇÃO DE 16.7.1934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6º - Compete, também, privativamente à União: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I - decretar impostos: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   c)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 renda e proventos de qualquer natureza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excetuada a renda cedular de imóveis; </a:t>
            </a:r>
          </a:p>
          <a:p>
            <a:pPr lvl="2" indent="1076325" algn="just">
              <a:tabLst>
                <a:tab pos="720725" algn="l"/>
                <a:tab pos="1431925" algn="l"/>
              </a:tabLst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13 - Os Municípios serão organizados de forma que lhes fique assegurada a autonomia em tudo quanto respeite ao seu peculiar interesse; e especialmente: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§ 2º - Além daqueles de que participam, </a:t>
            </a:r>
            <a:r>
              <a:rPr lang="pt-BR" sz="1600" b="1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</a:t>
            </a:r>
            <a:r>
              <a:rPr lang="pt-BR" sz="1600" b="1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vi 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dos </a:t>
            </a:r>
            <a:r>
              <a:rPr lang="pt-BR" sz="1600" b="1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8º, § 2º, e 10, parágrafo único, e dos que lhes forem transferidos pelo Estado, pertencem aos Municípios: </a:t>
            </a:r>
            <a:b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IV -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 imposto cedular sobre a renda de imóveis rurais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;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DIREITO E CONTABILIDADE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17559"/>
            <a:ext cx="8063345" cy="3454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t-BR" sz="16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PROF. ELISEU MARTINS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aula em 2.8.2022 no Curso Normas Internacionais de Contabilidade e Tributação, do IBDT e da FIPECAFI):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O CÓDIGO COMERCIAL DETERMINAVA BALANÇO, MAS NÃO CONTA DE RESULTADO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O BALANÇO DO BANCO DE SÃO PAULO, DE 31.12.1982, APRESENTOU BALANÇO E CONTA DE LUCROS E PERDAS (uma somatória das atuais contas de resultado e de lucros e prejuízo acumulados)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EM 29.12.1922 A LEI 4625 INSTITUI O IMPOSTO SOBRE A RENDA NO BRASIL, MAS O FISCO AINDA NÃO ERA USUÁRIO DA CONTABILIDADE (legalmente)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EM 4.9.1924 O DECRETO 16581 (RIR/24), ART. 63, PREVIU UM IMPOSTO SOBRE O LUCRO LÍQUIDO REVELADO EM BALANÇOS SEMESTRAIS OU ANUAIS (fisco passa a ser usuário da contabilidade)</a:t>
            </a:r>
          </a:p>
        </p:txBody>
      </p:sp>
    </p:spTree>
    <p:extLst>
      <p:ext uri="{BB962C8B-B14F-4D97-AF65-F5344CB8AC3E}">
        <p14:creationId xmlns:p14="http://schemas.microsoft.com/office/powerpoint/2010/main" val="2237999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DAS SOCIEDADES ANÔNIMAS</a:t>
            </a:r>
            <a:b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pt-BR" sz="1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DECRETO-LEI 2627, de 26.9.1940</a:t>
            </a:r>
            <a:endParaRPr lang="pt-BR" sz="1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96491"/>
            <a:ext cx="8063345" cy="358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1700"/>
              </a:lnSpc>
              <a:buFont typeface="Arial" panose="020B0604020202020204" pitchFamily="34" charset="0"/>
              <a:buChar char="•"/>
              <a:tabLst>
                <a:tab pos="3500438" algn="l"/>
              </a:tabLst>
            </a:pP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Art. 129. No fim de cada ano ou exercício social, proceder-se-á a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balanço geral, para a  verificação dos lucros ou prejuízos</a:t>
            </a: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ts val="1700"/>
              </a:lnSpc>
              <a:buFont typeface="Arial" panose="020B0604020202020204" pitchFamily="34" charset="0"/>
              <a:buChar char="•"/>
              <a:tabLst>
                <a:tab pos="3500438" algn="l"/>
              </a:tabLst>
            </a:pP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700"/>
              </a:lnSpc>
              <a:buFont typeface="Arial" panose="020B0604020202020204" pitchFamily="34" charset="0"/>
              <a:buChar char="•"/>
              <a:tabLst>
                <a:tab pos="3500438" algn="l"/>
              </a:tabLst>
            </a:pP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Parágrafo único. Feito o inventário do ativo e passivo, a estimação do ativo obedecerá  às seguintes regras: ....</a:t>
            </a:r>
          </a:p>
          <a:p>
            <a:pPr algn="just">
              <a:lnSpc>
                <a:spcPts val="1700"/>
              </a:lnSpc>
              <a:tabLst>
                <a:tab pos="3500438" algn="l"/>
              </a:tabLst>
            </a:pP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700"/>
              </a:lnSpc>
              <a:buFont typeface="Arial" panose="020B0604020202020204" pitchFamily="34" charset="0"/>
              <a:buChar char="•"/>
              <a:tabLst>
                <a:tab pos="3500438" algn="l"/>
              </a:tabLst>
            </a:pP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Art. 135. O balanço deverá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exprimir, com clareza, a situação real da sociedade</a:t>
            </a: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e, atendidas as peculiaridades do gênero de indústria ou comércio explorado pela  sociedade, nele se observarão as seguintes regras:</a:t>
            </a:r>
          </a:p>
          <a:p>
            <a:pPr marL="285750" indent="-285750" algn="just">
              <a:lnSpc>
                <a:spcPts val="1700"/>
              </a:lnSpc>
              <a:buFont typeface="Arial" panose="020B0604020202020204" pitchFamily="34" charset="0"/>
              <a:buChar char="•"/>
              <a:tabLst>
                <a:tab pos="3500438" algn="l"/>
              </a:tabLst>
            </a:pP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a) o ativo será dividido em ativo imobilizado, estável ou fixo, ativo disponível, ativo realizável em curto prazo e a longo prazo, contas de resultado pendente, contas de compensação;</a:t>
            </a:r>
          </a:p>
          <a:p>
            <a:pPr marL="285750" indent="-285750" algn="just">
              <a:lnSpc>
                <a:spcPts val="1700"/>
              </a:lnSpc>
              <a:buFont typeface="Arial" panose="020B0604020202020204" pitchFamily="34" charset="0"/>
              <a:buChar char="•"/>
              <a:tabLst>
                <a:tab pos="3500438" algn="l"/>
              </a:tabLst>
            </a:pP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 o passivo será dividido em passivo exigível, a longo e curto prazo, e passivo não exigível, neste compreendidos o capital e as reservas legais e estatutárias, e compreenderá também as contas de resultado pendente e as contas de compensação</a:t>
            </a:r>
            <a:endParaRPr lang="pt-BR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80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DAS SOCIEDADES ANÔNIMAS</a:t>
            </a:r>
            <a:b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6404, de 15.12.1976</a:t>
            </a:r>
            <a:endParaRPr lang="pt-BR" sz="1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96491"/>
            <a:ext cx="8063345" cy="3454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176. Ao fim de cada exercício social, a diretoria fará elaborar,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com base na escrituração mercantil da companhia, as seguintes demonstrações financeiras, que deverão exprimir com clareza a situação do patrimônio da companhia e as mutações ocorridas no exercício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 - balanço patrimonial;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 - demonstração dos lucros ou prejuízos acumulados;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III - demonstração do resultado do exercício; e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strike="sng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IV - demonstração das origens e aplicações de recursos.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IV – demonstração dos fluxos de caixa; e  </a:t>
            </a:r>
            <a:r>
              <a:rPr lang="pt-BR" sz="1600" b="1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(Redação dada pela Lei nº 11.638,de 2007)</a:t>
            </a:r>
            <a:endParaRPr lang="pt-BR" sz="1600" b="1" dirty="0">
              <a:solidFill>
                <a:srgbClr val="0000FF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 – se companhia aberta, demonstração do valor adicionado.  </a:t>
            </a:r>
            <a:r>
              <a:rPr lang="pt-BR" sz="1600" b="1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pt-BR" sz="1600" b="1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11.638,de 2007)</a:t>
            </a:r>
            <a:r>
              <a:rPr lang="pt-BR" sz="1600" b="1" baseline="-2500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pt-BR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43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DAS SOCIEDADES ANÔNIMAS</a:t>
            </a:r>
            <a:b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6404, de 15.12.1976</a:t>
            </a:r>
            <a:endParaRPr lang="pt-BR" sz="1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96491"/>
            <a:ext cx="806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177. A escrituração da companhia será mantida em registros permanentes, com obediência aos preceitos da legislação comercial e desta Lei e aos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princípios de contabilidade geralmente aceitos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devendo observar métodos ou critérios contábeis uniformes no tempo e registrar as mutações patrimoniais segundo o regime de competência.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§ 1º As demonstrações financeiras do exercício em que houver modificação de métodos ou critérios contábeis, de efeitos relevantes, deverão indicá-la em nota e ressaltar esses efeitos.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§ 2º  A companhia observará exclusivamente em livros ou registros auxiliares, sem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qualquer modificação da escrituração mercantil e das demonstrações</a:t>
            </a: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reguladas nesta Lei, as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disposições da lei tributária</a:t>
            </a:r>
            <a:r>
              <a:rPr lang="pt-BR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ou de legislação especial sobre a atividade que constitui seu objeto, que prescrevam, conduzam ou incentivem a utilização de métodos ou critérios contábeis diferentes ou determinem registros, lançamentos ou ajustes ou a elaboração de outras demonstrações financeiras.</a:t>
            </a:r>
            <a:endParaRPr lang="pt-BR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85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HARMONIZAÇÃO DA CONTABILIDADE (IFRS)</a:t>
            </a:r>
            <a:endParaRPr lang="pt-BR" sz="1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96491"/>
            <a:ext cx="80633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1985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CRIADA COMISSÃO CONSULTIVA DE  NORMAS CONTÁBEIS NA CVM (embrião do Comitê de Pronunciamentos Contábeis - CPC)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2004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BACEN ADOTOU IFRS NOS SEUS BALANÇOS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2007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INTRODUÇÃO OFICIAL NA L. 6404 ATRAVÉS DA 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L. 11638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, de 28.12.2007, ALTERANDO A L. 6404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2009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ALTERAÇÕES PELA 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L. 11941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, de 27.5.2009, ESTABELECENDO O REGIME TRIBUTÁRIO DE TRANSIÇÃO (RTT) E OUTRAS MODIFICAÇÕES NA L. 6404 E NA LEGISLAÇÃO TRIBUTÁRIA (criado o CPC)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2014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PROMULGAÇÃO DA </a:t>
            </a:r>
            <a:r>
              <a:rPr lang="pt-BR" sz="16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L. 12973</a:t>
            </a: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, de 13.5.2014, ADAPTANDO A LEGISLAÇÃO TRIBUTÁRIA À HARMONIZAÇÃO CONTÁBIL E COM O OBJETIVO DE NEUTRALIZAR SEUS EFEITOS TRIBUTÁRIOS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u="sng" dirty="0">
                <a:latin typeface="Cambria" panose="02040503050406030204" pitchFamily="18" charset="0"/>
                <a:ea typeface="Cambria" panose="02040503050406030204" pitchFamily="18" charset="0"/>
              </a:rPr>
              <a:t>2017</a:t>
            </a:r>
            <a:r>
              <a:rPr lang="pt-BR" sz="1600" b="1" dirty="0">
                <a:latin typeface="Cambria" panose="02040503050406030204" pitchFamily="18" charset="0"/>
                <a:ea typeface="Cambria" panose="02040503050406030204" pitchFamily="18" charset="0"/>
              </a:rPr>
              <a:t> – EMISSÃO DA IN-RFB-1700, de 14.3.2017, “REGULAMENTANDO” A LEGISLAÇAO ALTERADA NA HARMONIZAÇÃO (e revogando a anterior IN-RFB-1515/14)</a:t>
            </a:r>
          </a:p>
        </p:txBody>
      </p:sp>
    </p:spTree>
    <p:extLst>
      <p:ext uri="{BB962C8B-B14F-4D97-AF65-F5344CB8AC3E}">
        <p14:creationId xmlns:p14="http://schemas.microsoft.com/office/powerpoint/2010/main" val="1510933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78104" y="1559950"/>
            <a:ext cx="3587800" cy="98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73400" y="3113950"/>
            <a:ext cx="3797200" cy="46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CONSTITUIÇÕES REPUBLICANAS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820849"/>
            <a:ext cx="8063345" cy="4002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pt-BR" b="1" u="sng" dirty="0">
                <a:latin typeface="Cambria" panose="02040503050406030204" pitchFamily="18" charset="0"/>
                <a:ea typeface="Cambria" panose="02040503050406030204" pitchFamily="18" charset="0"/>
              </a:rPr>
              <a:t>CONSTITUIÇÃO DE 10.11.1937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20 - É da competência privativa da União:                      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 I - decretar impostos: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 c) de 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renda e proventos de qualquer natureza</a:t>
            </a: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algn="just">
              <a:lnSpc>
                <a:spcPts val="1700"/>
              </a:lnSpc>
            </a:pPr>
            <a:r>
              <a:rPr lang="pt-BR" b="1" u="sng" dirty="0">
                <a:latin typeface="Cambria" panose="02040503050406030204" pitchFamily="18" charset="0"/>
                <a:ea typeface="Cambria" panose="02040503050406030204" pitchFamily="18" charset="0"/>
              </a:rPr>
              <a:t>CONSTITUIÇÃO DE 18.9.1946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      Art.15 - Compete à União decretar impostos sobre: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 IV - 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renda e proventos</a:t>
            </a:r>
            <a:r>
              <a:rPr lang="pt-BR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 qualquer natureza</a:t>
            </a:r>
            <a:r>
              <a:rPr lang="pt-BR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pt-BR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700"/>
              </a:lnSpc>
            </a:pPr>
            <a:r>
              <a:rPr lang="pt-BR" b="1" u="sng" dirty="0">
                <a:latin typeface="Cambria" panose="02040503050406030204" pitchFamily="18" charset="0"/>
                <a:ea typeface="Cambria" panose="02040503050406030204" pitchFamily="18" charset="0"/>
              </a:rPr>
              <a:t>EMENDA CONSTITUCIONAL 18, de 1.12.1985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8º Competem à União: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II - o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impôsto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sôbre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 renda e proventos de qualquer natureza</a:t>
            </a: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>
              <a:lnSpc>
                <a:spcPts val="1700"/>
              </a:lnSpc>
            </a:pPr>
            <a:r>
              <a:rPr lang="pt-BR" b="1" u="sng" dirty="0">
                <a:latin typeface="Cambria" panose="02040503050406030204" pitchFamily="18" charset="0"/>
                <a:ea typeface="Cambria" panose="02040503050406030204" pitchFamily="18" charset="0"/>
              </a:rPr>
              <a:t>CONSTITUIÇÃO DE 24.1.1967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22 - Compete à União decretar impostos sobre: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IV - 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rendas e proventos de qualquer natureza</a:t>
            </a: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salvo ajuda de custo e diárias pagas pelos cofres públicos;  </a:t>
            </a:r>
            <a:endParaRPr lang="pt-BR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ts val="1700"/>
              </a:lnSpc>
            </a:pPr>
            <a:r>
              <a:rPr lang="pt-BR" b="1" i="0" u="sng" dirty="0">
                <a:latin typeface="Cambria" panose="02040503050406030204" pitchFamily="18" charset="0"/>
                <a:ea typeface="Cambria" panose="02040503050406030204" pitchFamily="18" charset="0"/>
              </a:rPr>
              <a:t>EMENDA CONSTITUCIONAL 1. DE 17.10.1969</a:t>
            </a:r>
          </a:p>
          <a:p>
            <a:pPr algn="just"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Art. 21. Compete à União instituir </a:t>
            </a:r>
            <a:r>
              <a:rPr lang="pt-BR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impôsto</a:t>
            </a: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sôbre</a:t>
            </a: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>
              <a:lnSpc>
                <a:spcPts val="1700"/>
              </a:lnSpc>
            </a:pP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IV - </a:t>
            </a:r>
            <a:r>
              <a:rPr lang="pt-BR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renda e proventos de qualquer natureza</a:t>
            </a:r>
            <a:r>
              <a:rPr lang="pt-BR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salvo ajuda de custo e diárias pagas pelos cofres públicos na forma da lei;</a:t>
            </a:r>
            <a:endParaRPr lang="pt-BR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98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CONSTITUIÇÃO FEDERAL DE 5.10.1988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01833"/>
            <a:ext cx="8063345" cy="3139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Art. 153 - Compete à União instituir impostos sobre:</a:t>
            </a: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b="1" i="1" kern="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III - </a:t>
            </a:r>
            <a:r>
              <a:rPr lang="pt-BR" sz="1600" b="1" i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renda e proventos de qualquer natureza</a:t>
            </a: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;</a:t>
            </a: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b="1" i="1" kern="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Parágrafo 2º - O imposto previsto no inciso III:</a:t>
            </a: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b="1" i="1" kern="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 - </a:t>
            </a:r>
            <a:r>
              <a:rPr lang="pt-BR" sz="1600" b="1" i="1" u="sng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será</a:t>
            </a: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informado pelos critérios da </a:t>
            </a:r>
            <a:r>
              <a:rPr lang="pt-BR" sz="1600" b="1" i="1" u="sng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generalidade</a:t>
            </a: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 </a:t>
            </a:r>
            <a:r>
              <a:rPr lang="pt-BR" sz="1600" b="1" i="1" u="sng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universalidade</a:t>
            </a: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 da </a:t>
            </a:r>
            <a:r>
              <a:rPr lang="pt-BR" sz="1600" b="1" i="1" u="sng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progressividade</a:t>
            </a: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na </a:t>
            </a:r>
            <a:r>
              <a:rPr lang="pt-BR" sz="1600" b="1" i="1" u="sng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forma da lei</a:t>
            </a:r>
            <a:r>
              <a:rPr lang="pt-BR" sz="1600" b="1" i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b="1" kern="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82563" indent="-182563" algn="just" eaLnBrk="1" fontAlgn="auto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kern="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(nova feição constitucional do imposto de renda, fim do imposto celular)</a:t>
            </a:r>
          </a:p>
        </p:txBody>
      </p:sp>
    </p:spTree>
    <p:extLst>
      <p:ext uri="{BB962C8B-B14F-4D97-AF65-F5344CB8AC3E}">
        <p14:creationId xmlns:p14="http://schemas.microsoft.com/office/powerpoint/2010/main" val="376178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PRIMEIRA LEI – LEI 4625, de 29.12.1922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66506"/>
            <a:ext cx="8063345" cy="3454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Orça a Receita Geral da Republica dos Estados Unidos do Brasil para o </a:t>
            </a:r>
            <a:r>
              <a:rPr lang="pt-BR" sz="16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exercicio</a:t>
            </a:r>
            <a:r>
              <a:rPr lang="pt-BR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de 1923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pt-BR" sz="1600" b="1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INSTITUI O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IMPOSTO SOBRE A RENDA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pt-BR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ANTES HAVIA DISPOSIÇÕES ESPARSAS NAS LEIS ORÇAMENTÁRIAS, inclusive as referidas na Lei n. 4625 E UM </a:t>
            </a:r>
            <a:r>
              <a:rPr lang="pt-BR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IMPOSTO SOBRE PROVENTOS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285750" indent="-285750" algn="just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Lei n. 126 A, de 21 de novembro de 1892; L. n. 265, de 24 de dezembro de 1894; D. n. 2.559, de 22 de julho de 1897; L. n. 489, de 15 de dezembro de 1897; L. n. 2.841, de 31 de dezembro de 1913. e L. n. 2.919, de 31 de dezembro de 1914; L. n. 3.644, de 31 de dezembro de 1918, L. n. 3.979, de 31 de dezembro de 1919 e 4.230, de 31 de dezembro de 1920; L. n. 4.440, de 31 de dezembro de 1921 </a:t>
            </a:r>
            <a:endParaRPr lang="pt-BR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0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4625, de 29.12.1922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1023150"/>
            <a:ext cx="8063345" cy="347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Art. 31. Fica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instituido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imposto geral sobre a renda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que será, devido,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annualmente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por toda a pessoa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physica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ou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juridica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residente no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territorio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paiz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e incidirá, em cada caso, sobre o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conjunto liquido dos rendimentos de qualquer origem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      I. As pessoas não residentes no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paiz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as sociedades com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séde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no estrangeiro pagarão o imposto sobre a renda liquida, que lhes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fôr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apurada dentro do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territorio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nacional.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     II. É isenta do imposto a renda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annual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inferior a 6:000$ (seis contos de réis), vigorando para a que exceder dessa quantia a tarifa que for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annualmente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fixada pelo Congresso Nacional.</a:t>
            </a: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109278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4625, de 29.12.1922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772297"/>
            <a:ext cx="8063345" cy="350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ts val="2200"/>
              </a:lnSpc>
              <a:spcAft>
                <a:spcPts val="800"/>
              </a:spcAft>
              <a:buNone/>
            </a:pPr>
            <a:r>
              <a:rPr lang="pt-BR" sz="1200" b="1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ART. 31 (CONT.) </a:t>
            </a: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III.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Será considerado liquido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para o fim do imposto,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 conjunto dos </a:t>
            </a:r>
            <a:r>
              <a:rPr lang="pt-BR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endimentos auferidos de qualquer fonte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feitas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 </a:t>
            </a:r>
            <a:r>
              <a:rPr lang="pt-BR" sz="1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deducções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seguintes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     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a) imposto e taxas;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 juros de devidas, por que responda o contribuinte;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c) perdas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extraordinarias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provenientes de casos fortuitos ou força maior, como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incendio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tempestade,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naufragio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accidentes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semelhantes a esses, desde que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taes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perda não sejam compensadas por seguros ou indenizações;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2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d) as </a:t>
            </a:r>
            <a:r>
              <a:rPr lang="pt-BR" sz="1600" b="1" u="sng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despezas</a:t>
            </a:r>
            <a:r>
              <a:rPr lang="pt-BR" sz="1600" b="1" u="sng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u="sng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ordinarias</a:t>
            </a:r>
            <a:r>
              <a:rPr lang="pt-BR" sz="1600" b="1" u="sng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realizadas para conseguir e</a:t>
            </a:r>
            <a:r>
              <a:rPr lang="pt-BR" sz="16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u="sng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assegurar a renda</a:t>
            </a:r>
          </a:p>
          <a:p>
            <a:pPr algn="just">
              <a:lnSpc>
                <a:spcPts val="2200"/>
              </a:lnSpc>
              <a:spcAft>
                <a:spcPts val="800"/>
              </a:spcAft>
            </a:pPr>
            <a:endParaRPr lang="pt-BR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65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4625, de 29.12.1922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74598"/>
            <a:ext cx="8063345" cy="394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>
                <a:latin typeface="Cambria" panose="02040503050406030204" pitchFamily="18" charset="0"/>
                <a:ea typeface="Cambria" panose="02040503050406030204" pitchFamily="18" charset="0"/>
              </a:rPr>
              <a:t>ART. 31 (CONT.)</a:t>
            </a:r>
            <a:endParaRPr lang="pt-BR" b="1" u="sng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IV. Os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contribuites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renda entre 6:000$ (seis contos de réis) e 20:000$ (vinte contos de réis) terão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deducção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2 % (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dous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por cento) sobre o montante do imposto devido por pessoa que tenha a seu cargo, não podendo exceder, em caso algum, essa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deducção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50 % (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cincoenta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por cento) da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importancia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normal do imposto.  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V.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 imposto será arrecadado por lançamento, servindo de base a declaração do contribuinte, revista pelo agente do fisco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com recurso para autoridade administrativa superior ou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pára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arbitramento. Na falta de declaração o lançamento se fará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ex-officio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A impugnação por parte do agente do fisco ou o lançamento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ex-officio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terão de apoiar-se em elementos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comprobatorios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mantante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da renda e da taxa devida. 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VI. A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cobrança do imposto será feita cada </a:t>
            </a:r>
            <a:r>
              <a:rPr lang="pt-BR" sz="1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anno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sobre a base do lançamento realizado no </a:t>
            </a:r>
            <a:r>
              <a:rPr lang="pt-BR" sz="1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anno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immediatamente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anterior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  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47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8F9176-50AA-BB7D-5D53-698728D5316F}"/>
              </a:ext>
            </a:extLst>
          </p:cNvPr>
          <p:cNvSpPr txBox="1"/>
          <p:nvPr/>
        </p:nvSpPr>
        <p:spPr>
          <a:xfrm>
            <a:off x="349135" y="310632"/>
            <a:ext cx="84540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4625, de 29.12.1922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295606-8289-3537-73A8-BBE35B6B8A9F}"/>
              </a:ext>
            </a:extLst>
          </p:cNvPr>
          <p:cNvSpPr txBox="1"/>
          <p:nvPr/>
        </p:nvSpPr>
        <p:spPr>
          <a:xfrm>
            <a:off x="540327" y="982690"/>
            <a:ext cx="8063345" cy="25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>
                <a:latin typeface="Cambria" panose="02040503050406030204" pitchFamily="18" charset="0"/>
                <a:ea typeface="Cambria" panose="02040503050406030204" pitchFamily="18" charset="0"/>
              </a:rPr>
              <a:t>ART. 31 (CONT.)</a:t>
            </a:r>
            <a:endParaRPr lang="pt-BR" b="1" u="sng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b="1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4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VII. O poder Executivo providenciará expedindo os precisos regulamentos e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instrucções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e executando as medidas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necessarias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ao lançamentos e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instrucções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e executando as medidas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necessarias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ao lançamento, por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fórma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que a 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arrecadação do imposto se torne </a:t>
            </a:r>
            <a:r>
              <a:rPr lang="pt-BR" sz="1600" b="1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effectiva</a:t>
            </a:r>
            <a:r>
              <a:rPr lang="pt-BR" sz="1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em 1924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4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    VIII. Em o regulamento, que espedir o poder Executivo poderá impor multas até o </a:t>
            </a:r>
            <a:r>
              <a:rPr lang="pt-BR" sz="16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maximo</a:t>
            </a:r>
            <a:r>
              <a:rPr lang="pt-BR" sz="16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5:000$ (cinco contos de réis).</a:t>
            </a:r>
            <a:endParaRPr lang="pt-BR" sz="16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50853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2885</Words>
  <Application>Microsoft Office PowerPoint</Application>
  <PresentationFormat>Apresentação na tela (16:9)</PresentationFormat>
  <Paragraphs>180</Paragraphs>
  <Slides>25</Slides>
  <Notes>25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</vt:lpstr>
      <vt:lpstr>Cambria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Ricardo Mariz de Oliveira</cp:lastModifiedBy>
  <cp:revision>9</cp:revision>
  <dcterms:modified xsi:type="dcterms:W3CDTF">2023-03-10T14:37:22Z</dcterms:modified>
</cp:coreProperties>
</file>